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drawings/drawing1.xml" ContentType="application/vnd.openxmlformats-officedocument.drawingml.chartshapes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drawings/drawing2.xml" ContentType="application/vnd.openxmlformats-officedocument.drawingml.chartshapes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notesMasterIdLst>
    <p:notesMasterId r:id="rId22"/>
  </p:notesMasterIdLst>
  <p:handoutMasterIdLst>
    <p:handoutMasterId r:id="rId23"/>
  </p:handoutMasterIdLst>
  <p:sldIdLst>
    <p:sldId id="282" r:id="rId2"/>
    <p:sldId id="343" r:id="rId3"/>
    <p:sldId id="344" r:id="rId4"/>
    <p:sldId id="346" r:id="rId5"/>
    <p:sldId id="351" r:id="rId6"/>
    <p:sldId id="334" r:id="rId7"/>
    <p:sldId id="335" r:id="rId8"/>
    <p:sldId id="347" r:id="rId9"/>
    <p:sldId id="348" r:id="rId10"/>
    <p:sldId id="360" r:id="rId11"/>
    <p:sldId id="361" r:id="rId12"/>
    <p:sldId id="367" r:id="rId13"/>
    <p:sldId id="364" r:id="rId14"/>
    <p:sldId id="366" r:id="rId15"/>
    <p:sldId id="357" r:id="rId16"/>
    <p:sldId id="359" r:id="rId17"/>
    <p:sldId id="350" r:id="rId18"/>
    <p:sldId id="371" r:id="rId19"/>
    <p:sldId id="373" r:id="rId20"/>
    <p:sldId id="369" r:id="rId21"/>
  </p:sldIdLst>
  <p:sldSz cx="12192000" cy="6858000"/>
  <p:notesSz cx="6797675" cy="9926638"/>
  <p:defaultTextStyle>
    <a:defPPr>
      <a:defRPr lang="he-IL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8B8C8"/>
    <a:srgbClr val="B09D92"/>
    <a:srgbClr val="A89FAD"/>
    <a:srgbClr val="8E7566"/>
    <a:srgbClr val="DBC3C6"/>
    <a:srgbClr val="B27E85"/>
    <a:srgbClr val="876F6D"/>
    <a:srgbClr val="7BA2B5"/>
    <a:srgbClr val="E2DAD6"/>
    <a:srgbClr val="8D676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D03447BB-5D67-496B-8E87-E561075AD55C}" styleName="Dark Style 1 - Accent 3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wholeTbl>
    <a:band1H>
      <a:tcStyle>
        <a:tcBdr/>
        <a:fill>
          <a:solidFill>
            <a:schemeClr val="accent3">
              <a:shade val="60000"/>
            </a:schemeClr>
          </a:solidFill>
        </a:fill>
      </a:tcStyle>
    </a:band1H>
    <a:band1V>
      <a:tcStyle>
        <a:tcBdr/>
        <a:fill>
          <a:solidFill>
            <a:schemeClr val="accent3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3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3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3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0660B408-B3CF-4A94-85FC-2B1E0A45F4A2}" styleName="Dark Style 2 - Accent 1/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84013" autoAdjust="0"/>
    <p:restoredTop sz="94434" autoAdjust="0"/>
  </p:normalViewPr>
  <p:slideViewPr>
    <p:cSldViewPr snapToGrid="0">
      <p:cViewPr varScale="1">
        <p:scale>
          <a:sx n="116" d="100"/>
          <a:sy n="116" d="100"/>
        </p:scale>
        <p:origin x="33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\\Leonard\data\Projects-Dept\&#1488;&#1512;&#1505;&#1502;&#1493;&#1505;+\Erasmus+%20Data\Capacity%20Building\Capacity%20Building_Statistical_Data_30.4.19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\\Leonard\data\Projects-Dept\&#1488;&#1512;&#1505;&#1502;&#1493;&#1505;+\Erasmus+%20Data\Mobility\Extract%20KA107%20Israel%202015-2019%2026082019.xls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\\Leonard\data\Projects-Dept\&#1488;&#1512;&#1505;&#1502;&#1493;&#1505;+\Erasmus+%20Data\Mobility\Extract%20KA107%20Israel%202015-2019%2026082019.xls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\\Leonard\data\Projects-Dept\&#1488;&#1512;&#1505;&#1502;&#1493;&#1505;+\Erasmus+%20Data\Mobility\Extract%20KA107%20Israel%202015-2019%2026082019.xls" TargetMode="External"/><Relationship Id="rId2" Type="http://schemas.microsoft.com/office/2011/relationships/chartColorStyle" Target="colors4.xml"/><Relationship Id="rId1" Type="http://schemas.microsoft.com/office/2011/relationships/chartStyle" Target="style4.xml"/><Relationship Id="rId4" Type="http://schemas.openxmlformats.org/officeDocument/2006/relationships/chartUserShapes" Target="../drawings/drawing1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\\Leonard\data\Projects-Dept\&#1488;&#1512;&#1505;&#1502;&#1493;&#1505;+\Erasmus+%20Data\Mobility\Extract%20KA107%20Israel%202015-2019%2026082019.xls" TargetMode="External"/><Relationship Id="rId2" Type="http://schemas.microsoft.com/office/2011/relationships/chartColorStyle" Target="colors5.xml"/><Relationship Id="rId1" Type="http://schemas.microsoft.com/office/2011/relationships/chartStyle" Target="style5.xml"/><Relationship Id="rId4" Type="http://schemas.openxmlformats.org/officeDocument/2006/relationships/chartUserShapes" Target="../drawings/drawing2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file:///\\Leonard\data\Projects-Dept\&#1488;&#1512;&#1505;&#1502;&#1493;&#1505;+\Erasmus+%20Data\Capacity%20Building\Capacity%20Building_Statistical_Data_30.4.19.xlsx" TargetMode="External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oleObject" Target="file:///\\Leonard\data\Projects-Dept\&#1488;&#1512;&#1505;&#1502;&#1493;&#1505;+\Erasmus+%20Data\Capacity%20Building\Capacity%20Building_Statistical_Data_30.4.19.xlsx" TargetMode="External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spPr>
            <a:ln w="19050" cap="rnd" cmpd="sng" algn="ctr">
              <a:solidFill>
                <a:schemeClr val="accent1">
                  <a:shade val="95000"/>
                  <a:satMod val="105000"/>
                </a:schemeClr>
              </a:solidFill>
              <a:round/>
            </a:ln>
            <a:effectLst/>
          </c:spPr>
          <c:marker>
            <c:symbol val="circle"/>
            <c:size val="17"/>
            <c:spPr>
              <a:solidFill>
                <a:schemeClr val="lt1"/>
              </a:solidFill>
              <a:ln>
                <a:noFill/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defRPr>
                </a:pPr>
                <a:endParaRPr lang="he-IL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Statistics!$A$3:$K$3</c:f>
              <c:numCache>
                <c:formatCode>General</c:formatCode>
                <c:ptCount val="6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</c:numCache>
            </c:numRef>
          </c:cat>
          <c:val>
            <c:numRef>
              <c:f>Statistics!$A$4:$K$4</c:f>
              <c:numCache>
                <c:formatCode>General</c:formatCode>
                <c:ptCount val="6"/>
                <c:pt idx="0">
                  <c:v>2</c:v>
                </c:pt>
                <c:pt idx="1">
                  <c:v>1</c:v>
                </c:pt>
                <c:pt idx="2">
                  <c:v>2</c:v>
                </c:pt>
                <c:pt idx="3">
                  <c:v>1</c:v>
                </c:pt>
                <c:pt idx="4">
                  <c:v>5</c:v>
                </c:pt>
                <c:pt idx="5">
                  <c:v>7</c:v>
                </c:pt>
              </c:numCache>
            </c:numRef>
          </c:val>
          <c:smooth val="0"/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241277144"/>
        <c:axId val="241277536"/>
      </c:lineChart>
      <c:catAx>
        <c:axId val="24127714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he-IL" sz="1200" b="1" i="0" u="none" strike="noStrike" kern="1200" baseline="0">
                <a:solidFill>
                  <a:srgbClr val="7BA2B5"/>
                </a:solidFill>
                <a:latin typeface="+mn-lt"/>
                <a:ea typeface="+mn-ea"/>
                <a:cs typeface="+mj-cs"/>
              </a:defRPr>
            </a:pPr>
            <a:endParaRPr lang="he-IL"/>
          </a:p>
        </c:txPr>
        <c:crossAx val="241277536"/>
        <c:crosses val="autoZero"/>
        <c:auto val="1"/>
        <c:lblAlgn val="ctr"/>
        <c:lblOffset val="100"/>
        <c:noMultiLvlLbl val="0"/>
      </c:catAx>
      <c:valAx>
        <c:axId val="241277536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he-IL"/>
          </a:p>
        </c:txPr>
        <c:crossAx val="24127714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lt1"/>
    </a:solid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he-IL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dPt>
            <c:idx val="0"/>
            <c:bubble3D val="0"/>
            <c:spPr>
              <a:pattFill prst="ltUpDiag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ln w="19050">
                <a:solidFill>
                  <a:schemeClr val="lt1"/>
                </a:solidFill>
              </a:ln>
              <a:effectLst>
                <a:innerShdw blurRad="114300">
                  <a:schemeClr val="accent1"/>
                </a:innerShdw>
              </a:effectLst>
            </c:spPr>
          </c:dPt>
          <c:dPt>
            <c:idx val="1"/>
            <c:bubble3D val="0"/>
            <c:spPr>
              <a:pattFill prst="ltUpDiag">
                <a:fgClr>
                  <a:schemeClr val="accent2"/>
                </a:fgClr>
                <a:bgClr>
                  <a:schemeClr val="accent2">
                    <a:lumMod val="20000"/>
                    <a:lumOff val="80000"/>
                  </a:schemeClr>
                </a:bgClr>
              </a:pattFill>
              <a:ln w="19050">
                <a:solidFill>
                  <a:schemeClr val="lt1"/>
                </a:solidFill>
              </a:ln>
              <a:effectLst>
                <a:innerShdw blurRad="114300">
                  <a:schemeClr val="accent2"/>
                </a:innerShdw>
              </a:effectLst>
            </c:spPr>
          </c:dPt>
          <c:dLbls>
            <c:dLbl>
              <c:idx val="0"/>
              <c:layout>
                <c:manualLayout>
                  <c:x val="0.16666666666666666"/>
                  <c:y val="7.118410511965052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0.20000000000000004"/>
                  <c:y val="2.190280157527708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he-I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>
                  <a:solidFill>
                    <a:schemeClr val="tx1">
                      <a:lumMod val="35000"/>
                      <a:lumOff val="65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Data!$S$1508:$T$1508</c:f>
              <c:strCache>
                <c:ptCount val="2"/>
                <c:pt idx="0">
                  <c:v>Mobilities to EU</c:v>
                </c:pt>
                <c:pt idx="1">
                  <c:v>Mobilities to IL</c:v>
                </c:pt>
              </c:strCache>
            </c:strRef>
          </c:cat>
          <c:val>
            <c:numRef>
              <c:f>Data!$S$1509:$T$1509</c:f>
              <c:numCache>
                <c:formatCode>General</c:formatCode>
                <c:ptCount val="2"/>
                <c:pt idx="0">
                  <c:v>8009</c:v>
                </c:pt>
                <c:pt idx="1">
                  <c:v>6517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  <c:holeSize val="70"/>
      </c:doughnutChart>
      <c:spPr>
        <a:noFill/>
        <a:ln>
          <a:noFill/>
        </a:ln>
        <a:effectLst/>
      </c:spPr>
    </c:plotArea>
    <c:legend>
      <c:legendPos val="t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he-IL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he-IL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dPt>
            <c:idx val="0"/>
            <c:bubble3D val="0"/>
            <c:spPr>
              <a:pattFill prst="ltUpDiag">
                <a:fgClr>
                  <a:schemeClr val="accent6"/>
                </a:fgClr>
                <a:bgClr>
                  <a:schemeClr val="accent6">
                    <a:lumMod val="20000"/>
                    <a:lumOff val="80000"/>
                  </a:schemeClr>
                </a:bgClr>
              </a:pattFill>
              <a:ln w="19050">
                <a:solidFill>
                  <a:schemeClr val="lt1"/>
                </a:solidFill>
              </a:ln>
              <a:effectLst>
                <a:innerShdw blurRad="114300">
                  <a:schemeClr val="accent6"/>
                </a:innerShdw>
              </a:effectLst>
            </c:spPr>
          </c:dPt>
          <c:dPt>
            <c:idx val="1"/>
            <c:bubble3D val="0"/>
            <c:spPr>
              <a:pattFill prst="ltUpDiag">
                <a:fgClr>
                  <a:schemeClr val="accent5"/>
                </a:fgClr>
                <a:bgClr>
                  <a:schemeClr val="accent5">
                    <a:lumMod val="20000"/>
                    <a:lumOff val="80000"/>
                  </a:schemeClr>
                </a:bgClr>
              </a:pattFill>
              <a:ln w="19050">
                <a:solidFill>
                  <a:schemeClr val="lt1"/>
                </a:solidFill>
              </a:ln>
              <a:effectLst>
                <a:innerShdw blurRad="114300">
                  <a:schemeClr val="accent5"/>
                </a:innerShdw>
              </a:effectLst>
            </c:spPr>
          </c:dPt>
          <c:dLbls>
            <c:dLbl>
              <c:idx val="0"/>
              <c:layout>
                <c:manualLayout>
                  <c:x val="0.13346313427232021"/>
                  <c:y val="-3.407983985158721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0.14964048388108628"/>
                  <c:y val="5.679973308597869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he-I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>
                  <a:solidFill>
                    <a:schemeClr val="tx1">
                      <a:lumMod val="35000"/>
                      <a:lumOff val="65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Data!$Q$1499:$R$1499</c:f>
              <c:strCache>
                <c:ptCount val="2"/>
                <c:pt idx="0">
                  <c:v>Students</c:v>
                </c:pt>
                <c:pt idx="1">
                  <c:v>Staff</c:v>
                </c:pt>
              </c:strCache>
            </c:strRef>
          </c:cat>
          <c:val>
            <c:numRef>
              <c:f>Data!$Q$1500:$R$1500</c:f>
              <c:numCache>
                <c:formatCode>General</c:formatCode>
                <c:ptCount val="2"/>
                <c:pt idx="0">
                  <c:v>4905</c:v>
                </c:pt>
                <c:pt idx="1">
                  <c:v>9621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  <c:holeSize val="70"/>
      </c:doughnutChart>
      <c:spPr>
        <a:noFill/>
        <a:ln>
          <a:noFill/>
        </a:ln>
        <a:effectLst/>
      </c:spPr>
    </c:plotArea>
    <c:legend>
      <c:legendPos val="t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he-IL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he-IL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autoTitleDeleted val="1"/>
    <c:plotArea>
      <c:layout>
        <c:manualLayout>
          <c:layoutTarget val="inner"/>
          <c:xMode val="edge"/>
          <c:yMode val="edge"/>
          <c:x val="7.1795997962994851E-2"/>
          <c:y val="6.8807662269325651E-2"/>
          <c:w val="0.92443008981629826"/>
          <c:h val="0.76768122564171482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'Leading Countries EU'!$B$96</c:f>
              <c:strCache>
                <c:ptCount val="1"/>
                <c:pt idx="0">
                  <c:v>2015</c:v>
                </c:pt>
              </c:strCache>
            </c:strRef>
          </c:tx>
          <c:spPr>
            <a:solidFill>
              <a:schemeClr val="accent1">
                <a:shade val="53000"/>
              </a:schemeClr>
            </a:solidFill>
            <a:ln>
              <a:noFill/>
            </a:ln>
            <a:effectLst/>
          </c:spPr>
          <c:invertIfNegative val="0"/>
          <c:cat>
            <c:strRef>
              <c:f>'Leading Countries EU'!$A$97:$A$106</c:f>
              <c:strCache>
                <c:ptCount val="10"/>
                <c:pt idx="0">
                  <c:v>Croatia</c:v>
                </c:pt>
                <c:pt idx="1">
                  <c:v>United Kingdom</c:v>
                </c:pt>
                <c:pt idx="2">
                  <c:v>Austria</c:v>
                </c:pt>
                <c:pt idx="3">
                  <c:v>Czech Republic</c:v>
                </c:pt>
                <c:pt idx="4">
                  <c:v>Poland</c:v>
                </c:pt>
                <c:pt idx="5">
                  <c:v>Spain</c:v>
                </c:pt>
                <c:pt idx="6">
                  <c:v>Italy</c:v>
                </c:pt>
                <c:pt idx="7">
                  <c:v>Romania</c:v>
                </c:pt>
                <c:pt idx="8">
                  <c:v>Netherlands</c:v>
                </c:pt>
                <c:pt idx="9">
                  <c:v>Germany</c:v>
                </c:pt>
              </c:strCache>
            </c:strRef>
          </c:cat>
          <c:val>
            <c:numRef>
              <c:f>'Leading Countries EU'!$B$97:$B$106</c:f>
              <c:numCache>
                <c:formatCode>General</c:formatCode>
                <c:ptCount val="10"/>
                <c:pt idx="0">
                  <c:v>16</c:v>
                </c:pt>
                <c:pt idx="1">
                  <c:v>13</c:v>
                </c:pt>
                <c:pt idx="2">
                  <c:v>16</c:v>
                </c:pt>
                <c:pt idx="3">
                  <c:v>65</c:v>
                </c:pt>
                <c:pt idx="4">
                  <c:v>52</c:v>
                </c:pt>
                <c:pt idx="5">
                  <c:v>55</c:v>
                </c:pt>
                <c:pt idx="6">
                  <c:v>44</c:v>
                </c:pt>
                <c:pt idx="7">
                  <c:v>68</c:v>
                </c:pt>
                <c:pt idx="8">
                  <c:v>44</c:v>
                </c:pt>
                <c:pt idx="9">
                  <c:v>178</c:v>
                </c:pt>
              </c:numCache>
            </c:numRef>
          </c:val>
        </c:ser>
        <c:ser>
          <c:idx val="1"/>
          <c:order val="1"/>
          <c:tx>
            <c:strRef>
              <c:f>'Leading Countries EU'!$C$96</c:f>
              <c:strCache>
                <c:ptCount val="1"/>
                <c:pt idx="0">
                  <c:v>2016</c:v>
                </c:pt>
              </c:strCache>
            </c:strRef>
          </c:tx>
          <c:spPr>
            <a:solidFill>
              <a:schemeClr val="accent1">
                <a:shade val="76000"/>
              </a:schemeClr>
            </a:solidFill>
            <a:ln>
              <a:noFill/>
            </a:ln>
            <a:effectLst/>
          </c:spPr>
          <c:invertIfNegative val="0"/>
          <c:cat>
            <c:strRef>
              <c:f>'Leading Countries EU'!$A$97:$A$106</c:f>
              <c:strCache>
                <c:ptCount val="10"/>
                <c:pt idx="0">
                  <c:v>Croatia</c:v>
                </c:pt>
                <c:pt idx="1">
                  <c:v>United Kingdom</c:v>
                </c:pt>
                <c:pt idx="2">
                  <c:v>Austria</c:v>
                </c:pt>
                <c:pt idx="3">
                  <c:v>Czech Republic</c:v>
                </c:pt>
                <c:pt idx="4">
                  <c:v>Poland</c:v>
                </c:pt>
                <c:pt idx="5">
                  <c:v>Spain</c:v>
                </c:pt>
                <c:pt idx="6">
                  <c:v>Italy</c:v>
                </c:pt>
                <c:pt idx="7">
                  <c:v>Romania</c:v>
                </c:pt>
                <c:pt idx="8">
                  <c:v>Netherlands</c:v>
                </c:pt>
                <c:pt idx="9">
                  <c:v>Germany</c:v>
                </c:pt>
              </c:strCache>
            </c:strRef>
          </c:cat>
          <c:val>
            <c:numRef>
              <c:f>'Leading Countries EU'!$C$97:$C$106</c:f>
              <c:numCache>
                <c:formatCode>General</c:formatCode>
                <c:ptCount val="10"/>
                <c:pt idx="0">
                  <c:v>61</c:v>
                </c:pt>
                <c:pt idx="1">
                  <c:v>30</c:v>
                </c:pt>
                <c:pt idx="2">
                  <c:v>119</c:v>
                </c:pt>
                <c:pt idx="3">
                  <c:v>197</c:v>
                </c:pt>
                <c:pt idx="4">
                  <c:v>137</c:v>
                </c:pt>
                <c:pt idx="5">
                  <c:v>203</c:v>
                </c:pt>
                <c:pt idx="6">
                  <c:v>186</c:v>
                </c:pt>
                <c:pt idx="7">
                  <c:v>263</c:v>
                </c:pt>
                <c:pt idx="8">
                  <c:v>163</c:v>
                </c:pt>
                <c:pt idx="9">
                  <c:v>657</c:v>
                </c:pt>
              </c:numCache>
            </c:numRef>
          </c:val>
        </c:ser>
        <c:ser>
          <c:idx val="2"/>
          <c:order val="2"/>
          <c:tx>
            <c:strRef>
              <c:f>'Leading Countries EU'!$D$96</c:f>
              <c:strCache>
                <c:ptCount val="1"/>
                <c:pt idx="0">
                  <c:v>2017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'Leading Countries EU'!$A$97:$A$106</c:f>
              <c:strCache>
                <c:ptCount val="10"/>
                <c:pt idx="0">
                  <c:v>Croatia</c:v>
                </c:pt>
                <c:pt idx="1">
                  <c:v>United Kingdom</c:v>
                </c:pt>
                <c:pt idx="2">
                  <c:v>Austria</c:v>
                </c:pt>
                <c:pt idx="3">
                  <c:v>Czech Republic</c:v>
                </c:pt>
                <c:pt idx="4">
                  <c:v>Poland</c:v>
                </c:pt>
                <c:pt idx="5">
                  <c:v>Spain</c:v>
                </c:pt>
                <c:pt idx="6">
                  <c:v>Italy</c:v>
                </c:pt>
                <c:pt idx="7">
                  <c:v>Romania</c:v>
                </c:pt>
                <c:pt idx="8">
                  <c:v>Netherlands</c:v>
                </c:pt>
                <c:pt idx="9">
                  <c:v>Germany</c:v>
                </c:pt>
              </c:strCache>
            </c:strRef>
          </c:cat>
          <c:val>
            <c:numRef>
              <c:f>'Leading Countries EU'!$D$97:$D$106</c:f>
              <c:numCache>
                <c:formatCode>General</c:formatCode>
                <c:ptCount val="10"/>
                <c:pt idx="0">
                  <c:v>129</c:v>
                </c:pt>
                <c:pt idx="1">
                  <c:v>53</c:v>
                </c:pt>
                <c:pt idx="2">
                  <c:v>201</c:v>
                </c:pt>
                <c:pt idx="3">
                  <c:v>83</c:v>
                </c:pt>
                <c:pt idx="4">
                  <c:v>242</c:v>
                </c:pt>
                <c:pt idx="5">
                  <c:v>205</c:v>
                </c:pt>
                <c:pt idx="6">
                  <c:v>161</c:v>
                </c:pt>
                <c:pt idx="7">
                  <c:v>224</c:v>
                </c:pt>
                <c:pt idx="8">
                  <c:v>556</c:v>
                </c:pt>
                <c:pt idx="9">
                  <c:v>753</c:v>
                </c:pt>
              </c:numCache>
            </c:numRef>
          </c:val>
        </c:ser>
        <c:ser>
          <c:idx val="3"/>
          <c:order val="3"/>
          <c:tx>
            <c:strRef>
              <c:f>'Leading Countries EU'!$E$96</c:f>
              <c:strCache>
                <c:ptCount val="1"/>
                <c:pt idx="0">
                  <c:v>2018</c:v>
                </c:pt>
              </c:strCache>
            </c:strRef>
          </c:tx>
          <c:spPr>
            <a:solidFill>
              <a:schemeClr val="accent1">
                <a:tint val="77000"/>
              </a:schemeClr>
            </a:solidFill>
            <a:ln>
              <a:noFill/>
            </a:ln>
            <a:effectLst/>
          </c:spPr>
          <c:invertIfNegative val="0"/>
          <c:cat>
            <c:strRef>
              <c:f>'Leading Countries EU'!$A$97:$A$106</c:f>
              <c:strCache>
                <c:ptCount val="10"/>
                <c:pt idx="0">
                  <c:v>Croatia</c:v>
                </c:pt>
                <c:pt idx="1">
                  <c:v>United Kingdom</c:v>
                </c:pt>
                <c:pt idx="2">
                  <c:v>Austria</c:v>
                </c:pt>
                <c:pt idx="3">
                  <c:v>Czech Republic</c:v>
                </c:pt>
                <c:pt idx="4">
                  <c:v>Poland</c:v>
                </c:pt>
                <c:pt idx="5">
                  <c:v>Spain</c:v>
                </c:pt>
                <c:pt idx="6">
                  <c:v>Italy</c:v>
                </c:pt>
                <c:pt idx="7">
                  <c:v>Romania</c:v>
                </c:pt>
                <c:pt idx="8">
                  <c:v>Netherlands</c:v>
                </c:pt>
                <c:pt idx="9">
                  <c:v>Germany</c:v>
                </c:pt>
              </c:strCache>
            </c:strRef>
          </c:cat>
          <c:val>
            <c:numRef>
              <c:f>'Leading Countries EU'!$E$97:$E$106</c:f>
              <c:numCache>
                <c:formatCode>General</c:formatCode>
                <c:ptCount val="10"/>
                <c:pt idx="0">
                  <c:v>0</c:v>
                </c:pt>
                <c:pt idx="1">
                  <c:v>129</c:v>
                </c:pt>
                <c:pt idx="2">
                  <c:v>145</c:v>
                </c:pt>
                <c:pt idx="3">
                  <c:v>162</c:v>
                </c:pt>
                <c:pt idx="4">
                  <c:v>97</c:v>
                </c:pt>
                <c:pt idx="5">
                  <c:v>79</c:v>
                </c:pt>
                <c:pt idx="6">
                  <c:v>159</c:v>
                </c:pt>
                <c:pt idx="7">
                  <c:v>2</c:v>
                </c:pt>
                <c:pt idx="8">
                  <c:v>64</c:v>
                </c:pt>
                <c:pt idx="9">
                  <c:v>538</c:v>
                </c:pt>
              </c:numCache>
            </c:numRef>
          </c:val>
        </c:ser>
        <c:ser>
          <c:idx val="4"/>
          <c:order val="4"/>
          <c:tx>
            <c:strRef>
              <c:f>'Leading Countries EU'!$F$96</c:f>
              <c:strCache>
                <c:ptCount val="1"/>
                <c:pt idx="0">
                  <c:v>2019</c:v>
                </c:pt>
              </c:strCache>
            </c:strRef>
          </c:tx>
          <c:spPr>
            <a:solidFill>
              <a:schemeClr val="accent1">
                <a:tint val="54000"/>
              </a:schemeClr>
            </a:solidFill>
            <a:ln>
              <a:noFill/>
            </a:ln>
            <a:effectLst/>
          </c:spPr>
          <c:invertIfNegative val="0"/>
          <c:cat>
            <c:strRef>
              <c:f>'Leading Countries EU'!$A$97:$A$106</c:f>
              <c:strCache>
                <c:ptCount val="10"/>
                <c:pt idx="0">
                  <c:v>Croatia</c:v>
                </c:pt>
                <c:pt idx="1">
                  <c:v>United Kingdom</c:v>
                </c:pt>
                <c:pt idx="2">
                  <c:v>Austria</c:v>
                </c:pt>
                <c:pt idx="3">
                  <c:v>Czech Republic</c:v>
                </c:pt>
                <c:pt idx="4">
                  <c:v>Poland</c:v>
                </c:pt>
                <c:pt idx="5">
                  <c:v>Spain</c:v>
                </c:pt>
                <c:pt idx="6">
                  <c:v>Italy</c:v>
                </c:pt>
                <c:pt idx="7">
                  <c:v>Romania</c:v>
                </c:pt>
                <c:pt idx="8">
                  <c:v>Netherlands</c:v>
                </c:pt>
                <c:pt idx="9">
                  <c:v>Germany</c:v>
                </c:pt>
              </c:strCache>
            </c:strRef>
          </c:cat>
          <c:val>
            <c:numRef>
              <c:f>'Leading Countries EU'!$F$97:$F$106</c:f>
              <c:numCache>
                <c:formatCode>General</c:formatCode>
                <c:ptCount val="10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5">
                  <c:v>0</c:v>
                </c:pt>
                <c:pt idx="6">
                  <c:v>0</c:v>
                </c:pt>
                <c:pt idx="8">
                  <c:v>2</c:v>
                </c:pt>
                <c:pt idx="9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243236976"/>
        <c:axId val="243237368"/>
      </c:barChart>
      <c:catAx>
        <c:axId val="2432369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he-IL"/>
          </a:p>
        </c:txPr>
        <c:crossAx val="243237368"/>
        <c:crosses val="autoZero"/>
        <c:auto val="1"/>
        <c:lblAlgn val="ctr"/>
        <c:lblOffset val="100"/>
        <c:noMultiLvlLbl val="0"/>
      </c:catAx>
      <c:valAx>
        <c:axId val="24323736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he-IL"/>
          </a:p>
        </c:txPr>
        <c:crossAx val="24323697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9.4511218234180808E-2"/>
          <c:y val="9.9571153207924104E-2"/>
          <c:w val="0.38207590159504523"/>
          <c:h val="0.10156337410462181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he-IL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he-IL"/>
    </a:p>
  </c:txPr>
  <c:externalData r:id="rId3">
    <c:autoUpdate val="0"/>
  </c:externalData>
  <c:userShapes r:id="rId4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autoTitleDeleted val="1"/>
    <c:plotArea>
      <c:layout>
        <c:manualLayout>
          <c:layoutTarget val="inner"/>
          <c:xMode val="edge"/>
          <c:yMode val="edge"/>
          <c:x val="3.5962688856488075E-2"/>
          <c:y val="7.751266505772722E-2"/>
          <c:w val="0.94355241386589628"/>
          <c:h val="0.82984960618073123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'Leading Countries EU'!$B$111</c:f>
              <c:strCache>
                <c:ptCount val="1"/>
                <c:pt idx="0">
                  <c:v>2015</c:v>
                </c:pt>
              </c:strCache>
            </c:strRef>
          </c:tx>
          <c:spPr>
            <a:solidFill>
              <a:schemeClr val="accent1">
                <a:shade val="53000"/>
              </a:schemeClr>
            </a:solidFill>
            <a:ln>
              <a:noFill/>
            </a:ln>
            <a:effectLst/>
          </c:spPr>
          <c:invertIfNegative val="0"/>
          <c:cat>
            <c:strRef>
              <c:f>'Leading Countries EU'!$A$112:$A$121</c:f>
              <c:strCache>
                <c:ptCount val="10"/>
                <c:pt idx="0">
                  <c:v>Croatia</c:v>
                </c:pt>
                <c:pt idx="1">
                  <c:v>Lithuania</c:v>
                </c:pt>
                <c:pt idx="2">
                  <c:v>Czech Republic</c:v>
                </c:pt>
                <c:pt idx="3">
                  <c:v>Spain</c:v>
                </c:pt>
                <c:pt idx="4">
                  <c:v>Netherlands</c:v>
                </c:pt>
                <c:pt idx="5">
                  <c:v>Italy</c:v>
                </c:pt>
                <c:pt idx="6">
                  <c:v>Austria</c:v>
                </c:pt>
                <c:pt idx="7">
                  <c:v>Romania</c:v>
                </c:pt>
                <c:pt idx="8">
                  <c:v>Poland</c:v>
                </c:pt>
                <c:pt idx="9">
                  <c:v>Germany</c:v>
                </c:pt>
              </c:strCache>
            </c:strRef>
          </c:cat>
          <c:val>
            <c:numRef>
              <c:f>'Leading Countries EU'!$B$112:$B$121</c:f>
              <c:numCache>
                <c:formatCode>General</c:formatCode>
                <c:ptCount val="10"/>
                <c:pt idx="0">
                  <c:v>19</c:v>
                </c:pt>
                <c:pt idx="1">
                  <c:v>24</c:v>
                </c:pt>
                <c:pt idx="2">
                  <c:v>24</c:v>
                </c:pt>
                <c:pt idx="3">
                  <c:v>25</c:v>
                </c:pt>
                <c:pt idx="4">
                  <c:v>11</c:v>
                </c:pt>
                <c:pt idx="5">
                  <c:v>17</c:v>
                </c:pt>
                <c:pt idx="6">
                  <c:v>17</c:v>
                </c:pt>
                <c:pt idx="7">
                  <c:v>47</c:v>
                </c:pt>
                <c:pt idx="8">
                  <c:v>57</c:v>
                </c:pt>
                <c:pt idx="9">
                  <c:v>78</c:v>
                </c:pt>
              </c:numCache>
            </c:numRef>
          </c:val>
        </c:ser>
        <c:ser>
          <c:idx val="1"/>
          <c:order val="1"/>
          <c:tx>
            <c:strRef>
              <c:f>'Leading Countries EU'!$C$111</c:f>
              <c:strCache>
                <c:ptCount val="1"/>
                <c:pt idx="0">
                  <c:v>2016</c:v>
                </c:pt>
              </c:strCache>
            </c:strRef>
          </c:tx>
          <c:spPr>
            <a:solidFill>
              <a:schemeClr val="accent1">
                <a:shade val="76000"/>
              </a:schemeClr>
            </a:solidFill>
            <a:ln>
              <a:noFill/>
            </a:ln>
            <a:effectLst/>
          </c:spPr>
          <c:invertIfNegative val="0"/>
          <c:cat>
            <c:strRef>
              <c:f>'Leading Countries EU'!$A$112:$A$121</c:f>
              <c:strCache>
                <c:ptCount val="10"/>
                <c:pt idx="0">
                  <c:v>Croatia</c:v>
                </c:pt>
                <c:pt idx="1">
                  <c:v>Lithuania</c:v>
                </c:pt>
                <c:pt idx="2">
                  <c:v>Czech Republic</c:v>
                </c:pt>
                <c:pt idx="3">
                  <c:v>Spain</c:v>
                </c:pt>
                <c:pt idx="4">
                  <c:v>Netherlands</c:v>
                </c:pt>
                <c:pt idx="5">
                  <c:v>Italy</c:v>
                </c:pt>
                <c:pt idx="6">
                  <c:v>Austria</c:v>
                </c:pt>
                <c:pt idx="7">
                  <c:v>Romania</c:v>
                </c:pt>
                <c:pt idx="8">
                  <c:v>Poland</c:v>
                </c:pt>
                <c:pt idx="9">
                  <c:v>Germany</c:v>
                </c:pt>
              </c:strCache>
            </c:strRef>
          </c:cat>
          <c:val>
            <c:numRef>
              <c:f>'Leading Countries EU'!$C$112:$C$121</c:f>
              <c:numCache>
                <c:formatCode>General</c:formatCode>
                <c:ptCount val="10"/>
                <c:pt idx="0">
                  <c:v>70</c:v>
                </c:pt>
                <c:pt idx="1">
                  <c:v>110</c:v>
                </c:pt>
                <c:pt idx="2">
                  <c:v>143</c:v>
                </c:pt>
                <c:pt idx="3">
                  <c:v>59</c:v>
                </c:pt>
                <c:pt idx="4">
                  <c:v>51</c:v>
                </c:pt>
                <c:pt idx="5">
                  <c:v>98</c:v>
                </c:pt>
                <c:pt idx="6">
                  <c:v>109</c:v>
                </c:pt>
                <c:pt idx="7">
                  <c:v>280</c:v>
                </c:pt>
                <c:pt idx="8">
                  <c:v>164</c:v>
                </c:pt>
                <c:pt idx="9">
                  <c:v>517</c:v>
                </c:pt>
              </c:numCache>
            </c:numRef>
          </c:val>
        </c:ser>
        <c:ser>
          <c:idx val="2"/>
          <c:order val="2"/>
          <c:tx>
            <c:strRef>
              <c:f>'Leading Countries EU'!$D$111</c:f>
              <c:strCache>
                <c:ptCount val="1"/>
                <c:pt idx="0">
                  <c:v>2017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'Leading Countries EU'!$A$112:$A$121</c:f>
              <c:strCache>
                <c:ptCount val="10"/>
                <c:pt idx="0">
                  <c:v>Croatia</c:v>
                </c:pt>
                <c:pt idx="1">
                  <c:v>Lithuania</c:v>
                </c:pt>
                <c:pt idx="2">
                  <c:v>Czech Republic</c:v>
                </c:pt>
                <c:pt idx="3">
                  <c:v>Spain</c:v>
                </c:pt>
                <c:pt idx="4">
                  <c:v>Netherlands</c:v>
                </c:pt>
                <c:pt idx="5">
                  <c:v>Italy</c:v>
                </c:pt>
                <c:pt idx="6">
                  <c:v>Austria</c:v>
                </c:pt>
                <c:pt idx="7">
                  <c:v>Romania</c:v>
                </c:pt>
                <c:pt idx="8">
                  <c:v>Poland</c:v>
                </c:pt>
                <c:pt idx="9">
                  <c:v>Germany</c:v>
                </c:pt>
              </c:strCache>
            </c:strRef>
          </c:cat>
          <c:val>
            <c:numRef>
              <c:f>'Leading Countries EU'!$D$112:$D$121</c:f>
              <c:numCache>
                <c:formatCode>General</c:formatCode>
                <c:ptCount val="10"/>
                <c:pt idx="0">
                  <c:v>118</c:v>
                </c:pt>
                <c:pt idx="1">
                  <c:v>83</c:v>
                </c:pt>
                <c:pt idx="2">
                  <c:v>56</c:v>
                </c:pt>
                <c:pt idx="3">
                  <c:v>136</c:v>
                </c:pt>
                <c:pt idx="4">
                  <c:v>171</c:v>
                </c:pt>
                <c:pt idx="5">
                  <c:v>70</c:v>
                </c:pt>
                <c:pt idx="6">
                  <c:v>207</c:v>
                </c:pt>
                <c:pt idx="7">
                  <c:v>178</c:v>
                </c:pt>
                <c:pt idx="8">
                  <c:v>288</c:v>
                </c:pt>
                <c:pt idx="9">
                  <c:v>618</c:v>
                </c:pt>
              </c:numCache>
            </c:numRef>
          </c:val>
        </c:ser>
        <c:ser>
          <c:idx val="3"/>
          <c:order val="3"/>
          <c:tx>
            <c:strRef>
              <c:f>'Leading Countries EU'!$E$111</c:f>
              <c:strCache>
                <c:ptCount val="1"/>
                <c:pt idx="0">
                  <c:v>2018</c:v>
                </c:pt>
              </c:strCache>
            </c:strRef>
          </c:tx>
          <c:spPr>
            <a:solidFill>
              <a:schemeClr val="accent1">
                <a:tint val="77000"/>
              </a:schemeClr>
            </a:solidFill>
            <a:ln>
              <a:noFill/>
            </a:ln>
            <a:effectLst/>
          </c:spPr>
          <c:invertIfNegative val="0"/>
          <c:cat>
            <c:strRef>
              <c:f>'Leading Countries EU'!$A$112:$A$121</c:f>
              <c:strCache>
                <c:ptCount val="10"/>
                <c:pt idx="0">
                  <c:v>Croatia</c:v>
                </c:pt>
                <c:pt idx="1">
                  <c:v>Lithuania</c:v>
                </c:pt>
                <c:pt idx="2">
                  <c:v>Czech Republic</c:v>
                </c:pt>
                <c:pt idx="3">
                  <c:v>Spain</c:v>
                </c:pt>
                <c:pt idx="4">
                  <c:v>Netherlands</c:v>
                </c:pt>
                <c:pt idx="5">
                  <c:v>Italy</c:v>
                </c:pt>
                <c:pt idx="6">
                  <c:v>Austria</c:v>
                </c:pt>
                <c:pt idx="7">
                  <c:v>Romania</c:v>
                </c:pt>
                <c:pt idx="8">
                  <c:v>Poland</c:v>
                </c:pt>
                <c:pt idx="9">
                  <c:v>Germany</c:v>
                </c:pt>
              </c:strCache>
            </c:strRef>
          </c:cat>
          <c:val>
            <c:numRef>
              <c:f>'Leading Countries EU'!$E$112:$E$121</c:f>
              <c:numCache>
                <c:formatCode>General</c:formatCode>
                <c:ptCount val="10"/>
                <c:pt idx="0">
                  <c:v>13</c:v>
                </c:pt>
                <c:pt idx="1">
                  <c:v>28</c:v>
                </c:pt>
                <c:pt idx="2">
                  <c:v>44</c:v>
                </c:pt>
                <c:pt idx="3">
                  <c:v>49</c:v>
                </c:pt>
                <c:pt idx="4">
                  <c:v>42</c:v>
                </c:pt>
                <c:pt idx="5">
                  <c:v>94</c:v>
                </c:pt>
                <c:pt idx="6">
                  <c:v>121</c:v>
                </c:pt>
                <c:pt idx="7">
                  <c:v>21</c:v>
                </c:pt>
                <c:pt idx="8">
                  <c:v>137</c:v>
                </c:pt>
                <c:pt idx="9">
                  <c:v>683</c:v>
                </c:pt>
              </c:numCache>
            </c:numRef>
          </c:val>
        </c:ser>
        <c:ser>
          <c:idx val="4"/>
          <c:order val="4"/>
          <c:tx>
            <c:strRef>
              <c:f>'Leading Countries EU'!$F$111</c:f>
              <c:strCache>
                <c:ptCount val="1"/>
                <c:pt idx="0">
                  <c:v>2019</c:v>
                </c:pt>
              </c:strCache>
            </c:strRef>
          </c:tx>
          <c:spPr>
            <a:solidFill>
              <a:schemeClr val="accent1">
                <a:tint val="54000"/>
              </a:schemeClr>
            </a:solidFill>
            <a:ln>
              <a:noFill/>
            </a:ln>
            <a:effectLst/>
          </c:spPr>
          <c:invertIfNegative val="0"/>
          <c:cat>
            <c:strRef>
              <c:f>'Leading Countries EU'!$A$112:$A$121</c:f>
              <c:strCache>
                <c:ptCount val="10"/>
                <c:pt idx="0">
                  <c:v>Croatia</c:v>
                </c:pt>
                <c:pt idx="1">
                  <c:v>Lithuania</c:v>
                </c:pt>
                <c:pt idx="2">
                  <c:v>Czech Republic</c:v>
                </c:pt>
                <c:pt idx="3">
                  <c:v>Spain</c:v>
                </c:pt>
                <c:pt idx="4">
                  <c:v>Netherlands</c:v>
                </c:pt>
                <c:pt idx="5">
                  <c:v>Italy</c:v>
                </c:pt>
                <c:pt idx="6">
                  <c:v>Austria</c:v>
                </c:pt>
                <c:pt idx="7">
                  <c:v>Romania</c:v>
                </c:pt>
                <c:pt idx="8">
                  <c:v>Poland</c:v>
                </c:pt>
                <c:pt idx="9">
                  <c:v>Germany</c:v>
                </c:pt>
              </c:strCache>
            </c:strRef>
          </c:cat>
          <c:val>
            <c:numRef>
              <c:f>'Leading Countries EU'!$F$112:$F$121</c:f>
              <c:numCache>
                <c:formatCode>General</c:formatCode>
                <c:ptCount val="10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3</c:v>
                </c:pt>
                <c:pt idx="5">
                  <c:v>0</c:v>
                </c:pt>
                <c:pt idx="6">
                  <c:v>0</c:v>
                </c:pt>
                <c:pt idx="9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243238152"/>
        <c:axId val="243238544"/>
      </c:barChart>
      <c:catAx>
        <c:axId val="24323815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he-IL"/>
          </a:p>
        </c:txPr>
        <c:crossAx val="243238544"/>
        <c:crosses val="autoZero"/>
        <c:auto val="1"/>
        <c:lblAlgn val="ctr"/>
        <c:lblOffset val="100"/>
        <c:noMultiLvlLbl val="0"/>
      </c:catAx>
      <c:valAx>
        <c:axId val="24323854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he-IL"/>
          </a:p>
        </c:txPr>
        <c:crossAx val="24323815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8.0774375579465055E-2"/>
          <c:y val="2.3817719748527675E-3"/>
          <c:w val="0.38389502646265494"/>
          <c:h val="0.24958700078305129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he-IL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he-IL"/>
    </a:p>
  </c:txPr>
  <c:externalData r:id="rId3">
    <c:autoUpdate val="0"/>
  </c:externalData>
  <c:userShapes r:id="rId4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spPr>
            <a:ln w="19050" cap="rnd" cmpd="sng" algn="ctr">
              <a:solidFill>
                <a:schemeClr val="accent1">
                  <a:shade val="95000"/>
                  <a:satMod val="105000"/>
                </a:schemeClr>
              </a:solidFill>
              <a:round/>
            </a:ln>
            <a:effectLst/>
          </c:spPr>
          <c:marker>
            <c:symbol val="circle"/>
            <c:size val="17"/>
            <c:spPr>
              <a:solidFill>
                <a:schemeClr val="lt1"/>
              </a:solidFill>
              <a:ln>
                <a:noFill/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defRPr>
                </a:pPr>
                <a:endParaRPr lang="he-IL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Statistics!$A$3:$K$3</c:f>
              <c:numCache>
                <c:formatCode>General</c:formatCode>
                <c:ptCount val="11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  <c:pt idx="6">
                  <c:v>2014</c:v>
                </c:pt>
                <c:pt idx="7">
                  <c:v>2015</c:v>
                </c:pt>
                <c:pt idx="8">
                  <c:v>2016</c:v>
                </c:pt>
                <c:pt idx="9">
                  <c:v>2017</c:v>
                </c:pt>
                <c:pt idx="10">
                  <c:v>2018</c:v>
                </c:pt>
              </c:numCache>
            </c:numRef>
          </c:cat>
          <c:val>
            <c:numRef>
              <c:f>Statistics!$A$4:$K$4</c:f>
              <c:numCache>
                <c:formatCode>General</c:formatCode>
                <c:ptCount val="11"/>
                <c:pt idx="0">
                  <c:v>2</c:v>
                </c:pt>
                <c:pt idx="1">
                  <c:v>1</c:v>
                </c:pt>
                <c:pt idx="2">
                  <c:v>2</c:v>
                </c:pt>
                <c:pt idx="3">
                  <c:v>1</c:v>
                </c:pt>
                <c:pt idx="4">
                  <c:v>5</c:v>
                </c:pt>
                <c:pt idx="5">
                  <c:v>7</c:v>
                </c:pt>
                <c:pt idx="6">
                  <c:v>5</c:v>
                </c:pt>
                <c:pt idx="7">
                  <c:v>7</c:v>
                </c:pt>
                <c:pt idx="8">
                  <c:v>4</c:v>
                </c:pt>
                <c:pt idx="9">
                  <c:v>2</c:v>
                </c:pt>
                <c:pt idx="10">
                  <c:v>2</c:v>
                </c:pt>
              </c:numCache>
            </c:numRef>
          </c:val>
          <c:smooth val="0"/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243239328"/>
        <c:axId val="243239720"/>
      </c:lineChart>
      <c:catAx>
        <c:axId val="2432393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he-IL" sz="1000" b="1" i="0" u="none" strike="noStrike" kern="1200" baseline="0">
                <a:solidFill>
                  <a:srgbClr val="7BA2B5"/>
                </a:solidFill>
                <a:latin typeface="+mn-lt"/>
                <a:ea typeface="+mn-ea"/>
                <a:cs typeface="+mj-cs"/>
              </a:defRPr>
            </a:pPr>
            <a:endParaRPr lang="he-IL"/>
          </a:p>
        </c:txPr>
        <c:crossAx val="243239720"/>
        <c:crosses val="autoZero"/>
        <c:auto val="1"/>
        <c:lblAlgn val="ctr"/>
        <c:lblOffset val="100"/>
        <c:noMultiLvlLbl val="0"/>
      </c:catAx>
      <c:valAx>
        <c:axId val="243239720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24323932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lt1"/>
    </a:solid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he-IL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41928122068841367"/>
          <c:y val="0.23207677165354332"/>
          <c:w val="0.35261897543274556"/>
          <c:h val="0.51505619765706623"/>
        </c:manualLayout>
      </c:layout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6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Pt>
            <c:idx val="1"/>
            <c:bubble3D val="0"/>
            <c:spPr>
              <a:solidFill>
                <a:schemeClr val="accent5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Pt>
            <c:idx val="2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Lbls>
            <c:dLbl>
              <c:idx val="0"/>
              <c:layout>
                <c:manualLayout>
                  <c:x val="-3.1746915276290817E-2"/>
                  <c:y val="0.12686494225699371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400" b="0" i="0" u="none" strike="noStrike" kern="1200" spc="0" baseline="0">
                      <a:solidFill>
                        <a:srgbClr val="002060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defRPr>
                  </a:pPr>
                  <a:endParaRPr lang="he-IL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31011778200123324"/>
                      <c:h val="0.21708918237710706"/>
                    </c:manualLayout>
                  </c15:layout>
                </c:ext>
              </c:extLst>
            </c:dLbl>
            <c:dLbl>
              <c:idx val="1"/>
              <c:layout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horzOverflow="clip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400" b="0" i="0" u="none" strike="noStrike" kern="1200" spc="0" baseline="0">
                      <a:solidFill>
                        <a:srgbClr val="002060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defRPr>
                  </a:pPr>
                  <a:endParaRPr lang="he-IL"/>
                </a:p>
              </c:txPr>
              <c:dLblPos val="outEnd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  <a:noFill/>
                    <a:ln>
                      <a:noFill/>
                    </a:ln>
                  </c15:spPr>
                  <c15:layout>
                    <c:manualLayout>
                      <c:w val="0.25194423653285575"/>
                      <c:h val="0.30930997857269715"/>
                    </c:manualLayout>
                  </c15:layout>
                </c:ext>
              </c:extLst>
            </c:dLbl>
            <c:dLbl>
              <c:idx val="2"/>
              <c:layout>
                <c:manualLayout>
                  <c:x val="0.28729484274200368"/>
                  <c:y val="-9.5714729304782684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400" b="0" i="0" u="none" strike="noStrike" kern="1200" spc="0" baseline="0">
                      <a:solidFill>
                        <a:srgbClr val="002060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defRPr>
                  </a:pPr>
                  <a:endParaRPr lang="he-IL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44984746930941466"/>
                      <c:h val="0.19202468689904084"/>
                    </c:manualLayout>
                  </c15:layout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spc="0" baseline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defRPr>
                </a:pPr>
                <a:endParaRPr lang="he-IL"/>
              </a:p>
            </c:txPr>
            <c:dLblPos val="outEnd"/>
            <c:showLegendKey val="0"/>
            <c:showVal val="1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'project themes'!$C$24:$E$24</c:f>
              <c:strCache>
                <c:ptCount val="3"/>
                <c:pt idx="0">
                  <c:v>Curriculum development</c:v>
                </c:pt>
                <c:pt idx="1">
                  <c:v>Improving management &amp; operation of HEIs</c:v>
                </c:pt>
                <c:pt idx="2">
                  <c:v>Developing the HE sector within society at large</c:v>
                </c:pt>
              </c:strCache>
            </c:strRef>
          </c:cat>
          <c:val>
            <c:numRef>
              <c:f>'project themes'!$C$25:$E$25</c:f>
              <c:numCache>
                <c:formatCode>General</c:formatCode>
                <c:ptCount val="3"/>
                <c:pt idx="0">
                  <c:v>13</c:v>
                </c:pt>
                <c:pt idx="1">
                  <c:v>5</c:v>
                </c:pt>
                <c:pt idx="2">
                  <c:v>2</c:v>
                </c:pt>
              </c:numCache>
            </c:numRef>
          </c:val>
        </c:ser>
        <c:dLbls>
          <c:dLblPos val="outEnd"/>
          <c:showLegendKey val="0"/>
          <c:showVal val="0"/>
          <c:showCatName val="1"/>
          <c:showSerName val="0"/>
          <c:showPercent val="0"/>
          <c:showBubbleSize val="0"/>
          <c:showLeaderLines val="1"/>
        </c:dLbls>
        <c:firstSliceAng val="36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he-IL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withinLinear" id="14">
  <a:schemeClr val="accent1"/>
</cs:colorStyle>
</file>

<file path=ppt/charts/colors5.xml><?xml version="1.0" encoding="utf-8"?>
<cs:colorStyle xmlns:cs="http://schemas.microsoft.com/office/drawing/2012/chartStyle" xmlns:a="http://schemas.openxmlformats.org/drawingml/2006/main" meth="withinLinear" id="14">
  <a:schemeClr val="accent1"/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34">
  <cs:axisTitle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000" kern="1200"/>
  </cs:categoryAxis>
  <cs:chartArea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cs:styleClr val="auto"/>
    </cs:fontRef>
    <cs:spPr/>
    <cs:defRPr sz="900" b="1" i="0" u="none" strike="noStrike" kern="1200" baseline="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 w="9575">
        <a:solidFill>
          <a:schemeClr val="lt1">
            <a:lumMod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19050" cap="rnd" cmpd="sng" algn="ctr">
        <a:solidFill>
          <a:schemeClr val="phClr">
            <a:shade val="95000"/>
            <a:satMod val="105000"/>
          </a:schemeClr>
        </a:solidFill>
        <a:round/>
      </a:ln>
    </cs:spPr>
  </cs:dataPointLine>
  <cs:dataPointMarker>
    <cs:lnRef idx="0"/>
    <cs:fillRef idx="0"/>
    <cs:effectRef idx="0"/>
    <cs:fontRef idx="minor">
      <a:schemeClr val="dk1"/>
    </cs:fontRef>
    <cs:spPr>
      <a:solidFill>
        <a:schemeClr val="lt1"/>
      </a:solidFill>
    </cs:spPr>
  </cs:dataPointMarker>
  <cs:dataPointMarkerLayout symbol="circle" size="17"/>
  <cs:dataPointWireframe>
    <cs:lnRef idx="0">
      <cs:styleClr val="auto"/>
    </cs:lnRef>
    <cs:fillRef idx="1"/>
    <cs:effectRef idx="0"/>
    <cs:fontRef idx="minor">
      <a:schemeClr val="dk1"/>
    </cs:fontRef>
    <cs:spPr>
      <a:ln w="9525">
        <a:solidFill>
          <a:schemeClr val="phClr"/>
        </a:solidFill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>
        <a:solidFill>
          <a:schemeClr val="dk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dk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>
        <a:solidFill>
          <a:schemeClr val="dk1">
            <a:lumMod val="15000"/>
            <a:lumOff val="85000"/>
          </a:schemeClr>
        </a:solidFill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dk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</a:ln>
    </cs:spPr>
  </cs:seriesLine>
  <cs:title>
    <cs:lnRef idx="0"/>
    <cs:fillRef idx="0"/>
    <cs:effectRef idx="0"/>
    <cs:fontRef idx="minor">
      <a:schemeClr val="dk1"/>
    </cs:fontRef>
    <cs:defRPr sz="1440" b="0" kern="1200" cap="all" spc="0" baseline="0">
      <a:gradFill>
        <a:gsLst>
          <a:gs pos="0">
            <a:schemeClr val="dk1">
              <a:lumMod val="50000"/>
              <a:lumOff val="50000"/>
            </a:schemeClr>
          </a:gs>
          <a:gs pos="100000">
            <a:schemeClr val="dk1">
              <a:lumMod val="85000"/>
              <a:lumOff val="15000"/>
            </a:schemeClr>
          </a:gs>
        </a:gsLst>
        <a:lin ang="5400000" scaled="0"/>
      </a:gradFill>
    </cs:defRPr>
  </cs:title>
  <cs:trendlin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5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b="1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9050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>
      <cs:styleClr val="auto"/>
    </cs:effectRef>
    <cs:fontRef idx="minor">
      <a:schemeClr val="dk1"/>
    </cs:fontRef>
    <cs:spPr>
      <a:pattFill prst="ltUpDiag">
        <a:fgClr>
          <a:schemeClr val="phClr"/>
        </a:fgClr>
        <a:bgClr>
          <a:schemeClr val="phClr">
            <a:lumMod val="20000"/>
            <a:lumOff val="80000"/>
          </a:schemeClr>
        </a:bgClr>
      </a:pattFill>
      <a:ln w="19050">
        <a:solidFill>
          <a:schemeClr val="lt1"/>
        </a:solidFill>
      </a:ln>
      <a:effectLst>
        <a:innerShdw blurRad="114300">
          <a:schemeClr val="phClr"/>
        </a:inn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pattFill prst="ltUpDiag">
        <a:fgClr>
          <a:schemeClr val="phClr"/>
        </a:fgClr>
        <a:bgClr>
          <a:schemeClr val="phClr">
            <a:lumMod val="20000"/>
            <a:lumOff val="80000"/>
          </a:schemeClr>
        </a:bgClr>
      </a:pattFill>
      <a:ln w="19050">
        <a:solidFill>
          <a:schemeClr val="lt1"/>
        </a:solidFill>
      </a:ln>
      <a:effectLst>
        <a:innerShdw blurRad="114300">
          <a:schemeClr val="phClr"/>
        </a:inn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>
        <a:solidFill>
          <a:schemeClr val="tx1">
            <a:lumMod val="15000"/>
            <a:lumOff val="85000"/>
          </a:schemeClr>
        </a:solidFill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2200" b="1" kern="1200" cap="all" spc="15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25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b="1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9050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>
      <cs:styleClr val="auto"/>
    </cs:effectRef>
    <cs:fontRef idx="minor">
      <a:schemeClr val="dk1"/>
    </cs:fontRef>
    <cs:spPr>
      <a:pattFill prst="ltUpDiag">
        <a:fgClr>
          <a:schemeClr val="phClr"/>
        </a:fgClr>
        <a:bgClr>
          <a:schemeClr val="phClr">
            <a:lumMod val="20000"/>
            <a:lumOff val="80000"/>
          </a:schemeClr>
        </a:bgClr>
      </a:pattFill>
      <a:ln w="19050">
        <a:solidFill>
          <a:schemeClr val="lt1"/>
        </a:solidFill>
      </a:ln>
      <a:effectLst>
        <a:innerShdw blurRad="114300">
          <a:schemeClr val="phClr"/>
        </a:inn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pattFill prst="ltUpDiag">
        <a:fgClr>
          <a:schemeClr val="phClr"/>
        </a:fgClr>
        <a:bgClr>
          <a:schemeClr val="phClr">
            <a:lumMod val="20000"/>
            <a:lumOff val="80000"/>
          </a:schemeClr>
        </a:bgClr>
      </a:pattFill>
      <a:ln w="19050">
        <a:solidFill>
          <a:schemeClr val="lt1"/>
        </a:solidFill>
      </a:ln>
      <a:effectLst>
        <a:innerShdw blurRad="114300">
          <a:schemeClr val="phClr"/>
        </a:inn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>
        <a:solidFill>
          <a:schemeClr val="tx1">
            <a:lumMod val="15000"/>
            <a:lumOff val="85000"/>
          </a:schemeClr>
        </a:solidFill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2200" b="1" kern="1200" cap="all" spc="15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34">
  <cs:axisTitle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000" kern="1200"/>
  </cs:categoryAxis>
  <cs:chartArea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cs:styleClr val="auto"/>
    </cs:fontRef>
    <cs:spPr/>
    <cs:defRPr sz="900" b="1" i="0" u="none" strike="noStrike" kern="1200" baseline="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 w="9575">
        <a:solidFill>
          <a:schemeClr val="lt1">
            <a:lumMod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19050" cap="rnd" cmpd="sng" algn="ctr">
        <a:solidFill>
          <a:schemeClr val="phClr">
            <a:shade val="95000"/>
            <a:satMod val="105000"/>
          </a:schemeClr>
        </a:solidFill>
        <a:round/>
      </a:ln>
    </cs:spPr>
  </cs:dataPointLine>
  <cs:dataPointMarker>
    <cs:lnRef idx="0"/>
    <cs:fillRef idx="0"/>
    <cs:effectRef idx="0"/>
    <cs:fontRef idx="minor">
      <a:schemeClr val="dk1"/>
    </cs:fontRef>
    <cs:spPr>
      <a:solidFill>
        <a:schemeClr val="lt1"/>
      </a:solidFill>
    </cs:spPr>
  </cs:dataPointMarker>
  <cs:dataPointMarkerLayout symbol="circle" size="17"/>
  <cs:dataPointWireframe>
    <cs:lnRef idx="0">
      <cs:styleClr val="auto"/>
    </cs:lnRef>
    <cs:fillRef idx="1"/>
    <cs:effectRef idx="0"/>
    <cs:fontRef idx="minor">
      <a:schemeClr val="dk1"/>
    </cs:fontRef>
    <cs:spPr>
      <a:ln w="9525">
        <a:solidFill>
          <a:schemeClr val="phClr"/>
        </a:solidFill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>
        <a:solidFill>
          <a:schemeClr val="dk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dk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>
        <a:solidFill>
          <a:schemeClr val="dk1">
            <a:lumMod val="15000"/>
            <a:lumOff val="85000"/>
          </a:schemeClr>
        </a:solidFill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dk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</a:ln>
    </cs:spPr>
  </cs:seriesLine>
  <cs:title>
    <cs:lnRef idx="0"/>
    <cs:fillRef idx="0"/>
    <cs:effectRef idx="0"/>
    <cs:fontRef idx="minor">
      <a:schemeClr val="dk1"/>
    </cs:fontRef>
    <cs:defRPr sz="1440" b="0" kern="1200" cap="all" spc="0" baseline="0">
      <a:gradFill>
        <a:gsLst>
          <a:gs pos="0">
            <a:schemeClr val="dk1">
              <a:lumMod val="50000"/>
              <a:lumOff val="50000"/>
            </a:schemeClr>
          </a:gs>
          <a:gs pos="100000">
            <a:schemeClr val="dk1">
              <a:lumMod val="85000"/>
              <a:lumOff val="15000"/>
            </a:schemeClr>
          </a:gs>
        </a:gsLst>
        <a:lin ang="5400000" scaled="0"/>
      </a:gradFill>
    </cs:defRPr>
  </cs:title>
  <cs:trendlin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7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cs:styleClr val="auto"/>
    </cs:fontRef>
    <cs:defRPr sz="133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33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0.82525</cdr:x>
      <cdr:y>0.47061</cdr:y>
    </cdr:from>
    <cdr:to>
      <cdr:x>0.89167</cdr:x>
      <cdr:y>0.56175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8916586" y="1912380"/>
          <a:ext cx="717630" cy="37039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GB" sz="1100" dirty="0"/>
        </a:p>
      </cdr:txBody>
    </cdr:sp>
  </cdr:relSizeAnchor>
  <cdr:relSizeAnchor xmlns:cdr="http://schemas.openxmlformats.org/drawingml/2006/chartDrawing">
    <cdr:from>
      <cdr:x>0.82938</cdr:x>
      <cdr:y>0.45455</cdr:y>
    </cdr:from>
    <cdr:to>
      <cdr:x>0.8958</cdr:x>
      <cdr:y>0.54545</cdr:y>
    </cdr:to>
    <cdr:sp macro="" textlink="">
      <cdr:nvSpPr>
        <cdr:cNvPr id="3" name="TextBox 1"/>
        <cdr:cNvSpPr txBox="1"/>
      </cdr:nvSpPr>
      <cdr:spPr>
        <a:xfrm xmlns:a="http://schemas.openxmlformats.org/drawingml/2006/main">
          <a:off x="8295809" y="1971345"/>
          <a:ext cx="664364" cy="394178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en-US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GB" dirty="0" smtClean="0"/>
            <a:t>829</a:t>
          </a:r>
          <a:endParaRPr lang="en-GB" dirty="0"/>
        </a:p>
      </cdr:txBody>
    </cdr:sp>
  </cdr:relSizeAnchor>
  <cdr:relSizeAnchor xmlns:cdr="http://schemas.openxmlformats.org/drawingml/2006/chartDrawing">
    <cdr:from>
      <cdr:x>0.73796</cdr:x>
      <cdr:y>0.58371</cdr:y>
    </cdr:from>
    <cdr:to>
      <cdr:x>0.80438</cdr:x>
      <cdr:y>0.6746</cdr:y>
    </cdr:to>
    <cdr:sp macro="" textlink="">
      <cdr:nvSpPr>
        <cdr:cNvPr id="4" name="TextBox 1"/>
        <cdr:cNvSpPr txBox="1"/>
      </cdr:nvSpPr>
      <cdr:spPr>
        <a:xfrm xmlns:a="http://schemas.openxmlformats.org/drawingml/2006/main">
          <a:off x="7973445" y="2371992"/>
          <a:ext cx="717630" cy="369332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GB" sz="1800" dirty="0" smtClean="0"/>
            <a:t>557</a:t>
          </a:r>
          <a:endParaRPr lang="en-GB" sz="1800" dirty="0"/>
        </a:p>
      </cdr:txBody>
    </cdr:sp>
  </cdr:relSizeAnchor>
  <cdr:relSizeAnchor xmlns:cdr="http://schemas.openxmlformats.org/drawingml/2006/chartDrawing">
    <cdr:from>
      <cdr:x>0.55604</cdr:x>
      <cdr:y>0.58823</cdr:y>
    </cdr:from>
    <cdr:to>
      <cdr:x>0.62171</cdr:x>
      <cdr:y>0.67912</cdr:y>
    </cdr:to>
    <cdr:sp macro="" textlink="">
      <cdr:nvSpPr>
        <cdr:cNvPr id="5" name="TextBox 1"/>
        <cdr:cNvSpPr txBox="1"/>
      </cdr:nvSpPr>
      <cdr:spPr>
        <a:xfrm xmlns:a="http://schemas.openxmlformats.org/drawingml/2006/main">
          <a:off x="6007903" y="2390365"/>
          <a:ext cx="709493" cy="369332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en-US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GB" sz="1800" dirty="0" smtClean="0"/>
            <a:t>542</a:t>
          </a:r>
          <a:endParaRPr lang="en-GB" sz="1800" dirty="0"/>
        </a:p>
      </cdr:txBody>
    </cdr:sp>
  </cdr:relSizeAnchor>
  <cdr:relSizeAnchor xmlns:cdr="http://schemas.openxmlformats.org/drawingml/2006/chartDrawing">
    <cdr:from>
      <cdr:x>0.45379</cdr:x>
      <cdr:y>0.58823</cdr:y>
    </cdr:from>
    <cdr:to>
      <cdr:x>0.51945</cdr:x>
      <cdr:y>0.67912</cdr:y>
    </cdr:to>
    <cdr:sp macro="" textlink="">
      <cdr:nvSpPr>
        <cdr:cNvPr id="6" name="TextBox 1"/>
        <cdr:cNvSpPr txBox="1"/>
      </cdr:nvSpPr>
      <cdr:spPr>
        <a:xfrm xmlns:a="http://schemas.openxmlformats.org/drawingml/2006/main">
          <a:off x="4903053" y="2390365"/>
          <a:ext cx="709493" cy="369332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GB" sz="1800" dirty="0" smtClean="0"/>
            <a:t>528</a:t>
          </a:r>
          <a:endParaRPr lang="en-GB" sz="1800" dirty="0"/>
        </a:p>
      </cdr:txBody>
    </cdr:sp>
  </cdr:relSizeAnchor>
  <cdr:relSizeAnchor xmlns:cdr="http://schemas.openxmlformats.org/drawingml/2006/chartDrawing">
    <cdr:from>
      <cdr:x>0.36578</cdr:x>
      <cdr:y>0.58823</cdr:y>
    </cdr:from>
    <cdr:to>
      <cdr:x>0.43144</cdr:x>
      <cdr:y>0.67912</cdr:y>
    </cdr:to>
    <cdr:sp macro="" textlink="">
      <cdr:nvSpPr>
        <cdr:cNvPr id="7" name="TextBox 1"/>
        <cdr:cNvSpPr txBox="1"/>
      </cdr:nvSpPr>
      <cdr:spPr>
        <a:xfrm xmlns:a="http://schemas.openxmlformats.org/drawingml/2006/main">
          <a:off x="3952110" y="2390365"/>
          <a:ext cx="709493" cy="369332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GB" sz="1800" dirty="0" smtClean="0"/>
            <a:t>507</a:t>
          </a:r>
          <a:endParaRPr lang="en-GB" sz="1800" dirty="0"/>
        </a:p>
      </cdr:txBody>
    </cdr:sp>
  </cdr:relSizeAnchor>
  <cdr:relSizeAnchor xmlns:cdr="http://schemas.openxmlformats.org/drawingml/2006/chartDrawing">
    <cdr:from>
      <cdr:x>0.27989</cdr:x>
      <cdr:y>0.62139</cdr:y>
    </cdr:from>
    <cdr:to>
      <cdr:x>0.34555</cdr:x>
      <cdr:y>0.71228</cdr:y>
    </cdr:to>
    <cdr:sp macro="" textlink="">
      <cdr:nvSpPr>
        <cdr:cNvPr id="8" name="TextBox 1"/>
        <cdr:cNvSpPr txBox="1"/>
      </cdr:nvSpPr>
      <cdr:spPr>
        <a:xfrm xmlns:a="http://schemas.openxmlformats.org/drawingml/2006/main">
          <a:off x="3252591" y="3072754"/>
          <a:ext cx="763091" cy="449431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GB" sz="1800" dirty="0" smtClean="0"/>
            <a:t>481</a:t>
          </a:r>
          <a:endParaRPr lang="en-GB" sz="1800" dirty="0"/>
        </a:p>
      </cdr:txBody>
    </cdr:sp>
  </cdr:relSizeAnchor>
  <cdr:relSizeAnchor xmlns:cdr="http://schemas.openxmlformats.org/drawingml/2006/chartDrawing">
    <cdr:from>
      <cdr:x>0.18776</cdr:x>
      <cdr:y>0.66934</cdr:y>
    </cdr:from>
    <cdr:to>
      <cdr:x>0.25343</cdr:x>
      <cdr:y>0.76023</cdr:y>
    </cdr:to>
    <cdr:sp macro="" textlink="">
      <cdr:nvSpPr>
        <cdr:cNvPr id="9" name="TextBox 1"/>
        <cdr:cNvSpPr txBox="1"/>
      </cdr:nvSpPr>
      <cdr:spPr>
        <a:xfrm xmlns:a="http://schemas.openxmlformats.org/drawingml/2006/main">
          <a:off x="2181968" y="3309879"/>
          <a:ext cx="763091" cy="449431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GB" sz="1800" dirty="0" smtClean="0"/>
            <a:t>225</a:t>
          </a:r>
          <a:endParaRPr lang="en-GB" sz="1800" dirty="0"/>
        </a:p>
      </cdr:txBody>
    </cdr:sp>
  </cdr:relSizeAnchor>
  <cdr:relSizeAnchor xmlns:cdr="http://schemas.openxmlformats.org/drawingml/2006/chartDrawing">
    <cdr:from>
      <cdr:x>0.08659</cdr:x>
      <cdr:y>0.67912</cdr:y>
    </cdr:from>
    <cdr:to>
      <cdr:x>0.15226</cdr:x>
      <cdr:y>0.77</cdr:y>
    </cdr:to>
    <cdr:sp macro="" textlink="">
      <cdr:nvSpPr>
        <cdr:cNvPr id="10" name="TextBox 1"/>
        <cdr:cNvSpPr txBox="1"/>
      </cdr:nvSpPr>
      <cdr:spPr>
        <a:xfrm xmlns:a="http://schemas.openxmlformats.org/drawingml/2006/main">
          <a:off x="935619" y="2759697"/>
          <a:ext cx="709493" cy="369332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GB" sz="1800" dirty="0" smtClean="0"/>
            <a:t>206</a:t>
          </a:r>
          <a:endParaRPr lang="en-GB" sz="1800" dirty="0"/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0.81079</cdr:x>
      <cdr:y>0.5732</cdr:y>
    </cdr:from>
    <cdr:to>
      <cdr:x>0.88313</cdr:x>
      <cdr:y>0.65989</cdr:y>
    </cdr:to>
    <cdr:sp macro="" textlink="">
      <cdr:nvSpPr>
        <cdr:cNvPr id="2" name="TextBox 9"/>
        <cdr:cNvSpPr txBox="1"/>
      </cdr:nvSpPr>
      <cdr:spPr>
        <a:xfrm xmlns:a="http://schemas.openxmlformats.org/drawingml/2006/main">
          <a:off x="9093676" y="2837964"/>
          <a:ext cx="811416" cy="429256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en-US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GB" dirty="0" smtClean="0"/>
            <a:t>646</a:t>
          </a:r>
          <a:endParaRPr lang="en-GB" dirty="0"/>
        </a:p>
      </cdr:txBody>
    </cdr:sp>
  </cdr:relSizeAnchor>
  <cdr:relSizeAnchor xmlns:cdr="http://schemas.openxmlformats.org/drawingml/2006/chartDrawing">
    <cdr:from>
      <cdr:x>0.71838</cdr:x>
      <cdr:y>0.61667</cdr:y>
    </cdr:from>
    <cdr:to>
      <cdr:x>0.79073</cdr:x>
      <cdr:y>0.70337</cdr:y>
    </cdr:to>
    <cdr:sp macro="" textlink="">
      <cdr:nvSpPr>
        <cdr:cNvPr id="3" name="TextBox 9"/>
        <cdr:cNvSpPr txBox="1"/>
      </cdr:nvSpPr>
      <cdr:spPr>
        <a:xfrm xmlns:a="http://schemas.openxmlformats.org/drawingml/2006/main">
          <a:off x="8057275" y="3053207"/>
          <a:ext cx="811416" cy="429257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en-US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GB" dirty="0" smtClean="0"/>
            <a:t>526</a:t>
          </a:r>
          <a:endParaRPr lang="en-GB" dirty="0"/>
        </a:p>
      </cdr:txBody>
    </cdr:sp>
  </cdr:relSizeAnchor>
  <cdr:relSizeAnchor xmlns:cdr="http://schemas.openxmlformats.org/drawingml/2006/chartDrawing">
    <cdr:from>
      <cdr:x>0.62427</cdr:x>
      <cdr:y>0.62628</cdr:y>
    </cdr:from>
    <cdr:to>
      <cdr:x>0.69662</cdr:x>
      <cdr:y>0.71297</cdr:y>
    </cdr:to>
    <cdr:sp macro="" textlink="">
      <cdr:nvSpPr>
        <cdr:cNvPr id="4" name="TextBox 9"/>
        <cdr:cNvSpPr txBox="1"/>
      </cdr:nvSpPr>
      <cdr:spPr>
        <a:xfrm xmlns:a="http://schemas.openxmlformats.org/drawingml/2006/main">
          <a:off x="6192455" y="2667900"/>
          <a:ext cx="717630" cy="369332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en-US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GB" dirty="0" smtClean="0"/>
            <a:t>454</a:t>
          </a:r>
          <a:endParaRPr lang="en-GB" dirty="0"/>
        </a:p>
      </cdr:txBody>
    </cdr:sp>
  </cdr:relSizeAnchor>
  <cdr:relSizeAnchor xmlns:cdr="http://schemas.openxmlformats.org/drawingml/2006/chartDrawing">
    <cdr:from>
      <cdr:x>0.52042</cdr:x>
      <cdr:y>0.69692</cdr:y>
    </cdr:from>
    <cdr:to>
      <cdr:x>0.59277</cdr:x>
      <cdr:y>0.78362</cdr:y>
    </cdr:to>
    <cdr:sp macro="" textlink="">
      <cdr:nvSpPr>
        <cdr:cNvPr id="5" name="TextBox 9"/>
        <cdr:cNvSpPr txBox="1"/>
      </cdr:nvSpPr>
      <cdr:spPr>
        <a:xfrm xmlns:a="http://schemas.openxmlformats.org/drawingml/2006/main">
          <a:off x="5162308" y="2968842"/>
          <a:ext cx="717630" cy="369332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en-US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GB" dirty="0" smtClean="0"/>
            <a:t>279</a:t>
          </a:r>
          <a:endParaRPr lang="en-GB" dirty="0"/>
        </a:p>
      </cdr:txBody>
    </cdr:sp>
  </cdr:relSizeAnchor>
  <cdr:relSizeAnchor xmlns:cdr="http://schemas.openxmlformats.org/drawingml/2006/chartDrawing">
    <cdr:from>
      <cdr:x>0.42765</cdr:x>
      <cdr:y>0.70235</cdr:y>
    </cdr:from>
    <cdr:to>
      <cdr:x>0.5</cdr:x>
      <cdr:y>0.78905</cdr:y>
    </cdr:to>
    <cdr:sp macro="" textlink="">
      <cdr:nvSpPr>
        <cdr:cNvPr id="6" name="TextBox 9"/>
        <cdr:cNvSpPr txBox="1"/>
      </cdr:nvSpPr>
      <cdr:spPr>
        <a:xfrm xmlns:a="http://schemas.openxmlformats.org/drawingml/2006/main">
          <a:off x="4242121" y="2991991"/>
          <a:ext cx="717630" cy="369332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en-US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GB" dirty="0" smtClean="0"/>
            <a:t>278</a:t>
          </a:r>
          <a:endParaRPr lang="en-GB" dirty="0"/>
        </a:p>
      </cdr:txBody>
    </cdr:sp>
  </cdr:relSizeAnchor>
  <cdr:relSizeAnchor xmlns:cdr="http://schemas.openxmlformats.org/drawingml/2006/chartDrawing">
    <cdr:from>
      <cdr:x>0.33712</cdr:x>
      <cdr:y>0.69692</cdr:y>
    </cdr:from>
    <cdr:to>
      <cdr:x>0.40946</cdr:x>
      <cdr:y>0.78362</cdr:y>
    </cdr:to>
    <cdr:sp macro="" textlink="">
      <cdr:nvSpPr>
        <cdr:cNvPr id="7" name="TextBox 9"/>
        <cdr:cNvSpPr txBox="1"/>
      </cdr:nvSpPr>
      <cdr:spPr>
        <a:xfrm xmlns:a="http://schemas.openxmlformats.org/drawingml/2006/main">
          <a:off x="3344058" y="2968841"/>
          <a:ext cx="717630" cy="369332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en-US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GB" dirty="0" smtClean="0"/>
            <a:t>269</a:t>
          </a:r>
          <a:endParaRPr lang="en-GB" dirty="0"/>
        </a:p>
      </cdr:txBody>
    </cdr:sp>
  </cdr:relSizeAnchor>
  <cdr:relSizeAnchor xmlns:cdr="http://schemas.openxmlformats.org/drawingml/2006/chartDrawing">
    <cdr:from>
      <cdr:x>0.24271</cdr:x>
      <cdr:y>0.69964</cdr:y>
    </cdr:from>
    <cdr:to>
      <cdr:x>0.31505</cdr:x>
      <cdr:y>0.78634</cdr:y>
    </cdr:to>
    <cdr:sp macro="" textlink="">
      <cdr:nvSpPr>
        <cdr:cNvPr id="8" name="TextBox 9"/>
        <cdr:cNvSpPr txBox="1"/>
      </cdr:nvSpPr>
      <cdr:spPr>
        <a:xfrm xmlns:a="http://schemas.openxmlformats.org/drawingml/2006/main">
          <a:off x="2407534" y="2980416"/>
          <a:ext cx="717630" cy="369332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en-US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GB" dirty="0" smtClean="0"/>
            <a:t>267</a:t>
          </a:r>
          <a:endParaRPr lang="en-GB" dirty="0"/>
        </a:p>
      </cdr:txBody>
    </cdr:sp>
  </cdr:relSizeAnchor>
  <cdr:relSizeAnchor xmlns:cdr="http://schemas.openxmlformats.org/drawingml/2006/chartDrawing">
    <cdr:from>
      <cdr:x>0.14469</cdr:x>
      <cdr:y>0.71594</cdr:y>
    </cdr:from>
    <cdr:to>
      <cdr:x>0.21704</cdr:x>
      <cdr:y>0.80264</cdr:y>
    </cdr:to>
    <cdr:sp macro="" textlink="">
      <cdr:nvSpPr>
        <cdr:cNvPr id="9" name="TextBox 9"/>
        <cdr:cNvSpPr txBox="1"/>
      </cdr:nvSpPr>
      <cdr:spPr>
        <a:xfrm xmlns:a="http://schemas.openxmlformats.org/drawingml/2006/main">
          <a:off x="1435260" y="3049864"/>
          <a:ext cx="717630" cy="369332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en-US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GB" dirty="0" smtClean="0"/>
            <a:t>245</a:t>
          </a:r>
          <a:endParaRPr lang="en-GB" dirty="0"/>
        </a:p>
      </cdr:txBody>
    </cdr:sp>
  </cdr:relSizeAnchor>
  <cdr:relSizeAnchor xmlns:cdr="http://schemas.openxmlformats.org/drawingml/2006/chartDrawing">
    <cdr:from>
      <cdr:x>0.04551</cdr:x>
      <cdr:y>0.72409</cdr:y>
    </cdr:from>
    <cdr:to>
      <cdr:x>0.11785</cdr:x>
      <cdr:y>0.81079</cdr:y>
    </cdr:to>
    <cdr:sp macro="" textlink="">
      <cdr:nvSpPr>
        <cdr:cNvPr id="10" name="TextBox 9"/>
        <cdr:cNvSpPr txBox="1"/>
      </cdr:nvSpPr>
      <cdr:spPr>
        <a:xfrm xmlns:a="http://schemas.openxmlformats.org/drawingml/2006/main">
          <a:off x="451413" y="3084588"/>
          <a:ext cx="717630" cy="369332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en-US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GB" dirty="0" smtClean="0"/>
            <a:t>220</a:t>
          </a:r>
          <a:endParaRPr lang="en-GB" dirty="0"/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852016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1574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419BBA89-07F5-4F3D-AB64-F467D9C23FF8}" type="datetimeFigureOut">
              <a:rPr lang="he-IL" smtClean="0"/>
              <a:t>ה'/חשון/תש"פ</a:t>
            </a:fld>
            <a:endParaRPr lang="he-I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3852016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1574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6F4F7EAD-6D62-4E4A-8379-E6D37F675EA9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40677332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852016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1574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26E69BAC-FC18-414C-A8C7-EA3D236F0385}" type="datetimeFigureOut">
              <a:rPr lang="he-IL" smtClean="0"/>
              <a:t>ה'/חשון/תש"פ</a:t>
            </a:fld>
            <a:endParaRPr lang="he-IL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he-IL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3852016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1574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2F16FB6A-C635-4F16-83B3-8A4F0F19CE24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1323723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3663" y="746125"/>
            <a:ext cx="6615112" cy="3721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1"/>
            <a:r>
              <a:rPr lang="he-IL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או אולי תרומתה של התכנית לפיתוח מערכת ההשכלה הגבוהה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44537A-FA9A-4F46-9F74-5F33702F6E5A}" type="slidenum">
              <a:rPr lang="he-IL" smtClean="0"/>
              <a:t>1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47465190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85DCE5-1E25-41D1-AF04-E8B3B8BE5148}" type="slidenum">
              <a:rPr lang="he-IL" smtClean="0"/>
              <a:t>11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74481852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e-IL" dirty="0" smtClean="0"/>
              <a:t>צריך להזכיר שניתן שיהיו</a:t>
            </a:r>
            <a:r>
              <a:rPr lang="he-IL" baseline="0" dirty="0" smtClean="0"/>
              <a:t> יותר מוסדות מהמדינות השותפות אך לא יותר ממדינות התכנית</a:t>
            </a:r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101839-E006-41AD-8119-FF2F3A7C00D7}" type="slidenum">
              <a:rPr lang="he-IL" smtClean="0"/>
              <a:t>13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96657707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101839-E006-41AD-8119-FF2F3A7C00D7}" type="slidenum">
              <a:rPr lang="he-IL" smtClean="0"/>
              <a:t>14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28862619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 algn="l" rtl="0">
              <a:buFont typeface="Arial" panose="020B0604020202020204" pitchFamily="34" charset="0"/>
              <a:buChar char="•"/>
            </a:pPr>
            <a:r>
              <a:rPr lang="en-US" dirty="0" smtClean="0"/>
              <a:t>It is of course not a linear process, but to make my point</a:t>
            </a:r>
            <a:r>
              <a:rPr lang="en-US" baseline="0" dirty="0" smtClean="0"/>
              <a:t> and highlight the challenges  - it should be enough </a:t>
            </a:r>
          </a:p>
          <a:p>
            <a:pPr marL="171450" indent="-171450" algn="l" rtl="0">
              <a:buFont typeface="Arial" panose="020B0604020202020204" pitchFamily="34" charset="0"/>
              <a:buChar char="•"/>
            </a:pPr>
            <a:r>
              <a:rPr lang="en-US" baseline="0" dirty="0" smtClean="0"/>
              <a:t>Organizational support</a:t>
            </a:r>
          </a:p>
          <a:p>
            <a:pPr marL="171450" indent="-171450" algn="l" rtl="0">
              <a:buFont typeface="Arial" panose="020B0604020202020204" pitchFamily="34" charset="0"/>
              <a:buChar char="•"/>
            </a:pPr>
            <a:r>
              <a:rPr lang="en-US" baseline="0" dirty="0" smtClean="0"/>
              <a:t>QA: add your partners as read only!!!</a:t>
            </a:r>
          </a:p>
          <a:p>
            <a:pPr marL="171450" indent="-171450" algn="l" rtl="0">
              <a:buFont typeface="Arial" panose="020B0604020202020204" pitchFamily="34" charset="0"/>
              <a:buChar char="•"/>
            </a:pPr>
            <a:endParaRPr lang="en-US" baseline="0" dirty="0" smtClean="0"/>
          </a:p>
          <a:p>
            <a:pPr marL="171450" indent="-171450" algn="l" rtl="0">
              <a:buFont typeface="Arial" panose="020B0604020202020204" pitchFamily="34" charset="0"/>
              <a:buChar char="•"/>
            </a:pPr>
            <a:endParaRPr lang="he-I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44537A-FA9A-4F46-9F74-5F33702F6E5A}" type="slidenum">
              <a:rPr lang="he-IL" smtClean="0"/>
              <a:t>16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80014255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71683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he-IL" altLang="he-IL" dirty="0" smtClean="0">
              <a:latin typeface="Arial" pitchFamily="34" charset="0"/>
            </a:endParaRPr>
          </a:p>
        </p:txBody>
      </p:sp>
      <p:sp>
        <p:nvSpPr>
          <p:cNvPr id="7168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1200">
                <a:solidFill>
                  <a:srgbClr val="0F5494"/>
                </a:solidFill>
                <a:latin typeface="Verdana" pitchFamily="34" charset="0"/>
              </a:defRPr>
            </a:lvl1pPr>
            <a:lvl2pPr marL="742950" indent="-285750">
              <a:defRPr sz="1200">
                <a:solidFill>
                  <a:srgbClr val="0F5494"/>
                </a:solidFill>
                <a:latin typeface="Verdana" pitchFamily="34" charset="0"/>
              </a:defRPr>
            </a:lvl2pPr>
            <a:lvl3pPr marL="1143000" indent="-228600">
              <a:defRPr sz="1200">
                <a:solidFill>
                  <a:srgbClr val="0F5494"/>
                </a:solidFill>
                <a:latin typeface="Verdana" pitchFamily="34" charset="0"/>
              </a:defRPr>
            </a:lvl3pPr>
            <a:lvl4pPr marL="1600200" indent="-228600">
              <a:defRPr sz="1200">
                <a:solidFill>
                  <a:srgbClr val="0F5494"/>
                </a:solidFill>
                <a:latin typeface="Verdana" pitchFamily="34" charset="0"/>
              </a:defRPr>
            </a:lvl4pPr>
            <a:lvl5pPr marL="2057400" indent="-228600">
              <a:defRPr sz="1200">
                <a:solidFill>
                  <a:srgbClr val="0F5494"/>
                </a:solidFill>
                <a:latin typeface="Verdana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itchFamily="34" charset="0"/>
              </a:defRPr>
            </a:lvl9pPr>
          </a:lstStyle>
          <a:p>
            <a:fld id="{645B6FA8-4C5D-43EB-A414-9F9443A7C82E}" type="slidenum">
              <a:rPr lang="he-IL" altLang="he-IL">
                <a:solidFill>
                  <a:srgbClr val="000000"/>
                </a:solidFill>
                <a:latin typeface="Arial" pitchFamily="34" charset="0"/>
              </a:rPr>
              <a:pPr/>
              <a:t>20</a:t>
            </a:fld>
            <a:endParaRPr lang="he-IL" altLang="he-IL">
              <a:solidFill>
                <a:srgbClr val="000000"/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92076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he-I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992579-2C6F-4F17-844A-C5E1DE940AC7}" type="datetimeFigureOut">
              <a:rPr lang="he-IL" smtClean="0"/>
              <a:t>ה'/חשון/תש"פ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C81B5-3C67-43B8-946C-DF1664473360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5787200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992579-2C6F-4F17-844A-C5E1DE940AC7}" type="datetimeFigureOut">
              <a:rPr lang="he-IL" smtClean="0"/>
              <a:t>ה'/חשון/תש"פ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C81B5-3C67-43B8-946C-DF1664473360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3834226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992579-2C6F-4F17-844A-C5E1DE940AC7}" type="datetimeFigureOut">
              <a:rPr lang="he-IL" smtClean="0"/>
              <a:t>ה'/חשון/תש"פ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C81B5-3C67-43B8-946C-DF1664473360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2439626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992579-2C6F-4F17-844A-C5E1DE940AC7}" type="datetimeFigureOut">
              <a:rPr lang="he-IL" smtClean="0"/>
              <a:t>ה'/חשון/תש"פ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C81B5-3C67-43B8-946C-DF1664473360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5101138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992579-2C6F-4F17-844A-C5E1DE940AC7}" type="datetimeFigureOut">
              <a:rPr lang="he-IL" smtClean="0"/>
              <a:t>ה'/חשון/תש"פ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C81B5-3C67-43B8-946C-DF1664473360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9894200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992579-2C6F-4F17-844A-C5E1DE940AC7}" type="datetimeFigureOut">
              <a:rPr lang="he-IL" smtClean="0"/>
              <a:t>ה'/חשון/תש"פ</a:t>
            </a:fld>
            <a:endParaRPr lang="he-I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C81B5-3C67-43B8-946C-DF1664473360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7737702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992579-2C6F-4F17-844A-C5E1DE940AC7}" type="datetimeFigureOut">
              <a:rPr lang="he-IL" smtClean="0"/>
              <a:t>ה'/חשון/תש"פ</a:t>
            </a:fld>
            <a:endParaRPr lang="he-I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C81B5-3C67-43B8-946C-DF1664473360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4471598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992579-2C6F-4F17-844A-C5E1DE940AC7}" type="datetimeFigureOut">
              <a:rPr lang="he-IL" smtClean="0"/>
              <a:t>ה'/חשון/תש"פ</a:t>
            </a:fld>
            <a:endParaRPr lang="he-I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C81B5-3C67-43B8-946C-DF1664473360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4298921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992579-2C6F-4F17-844A-C5E1DE940AC7}" type="datetimeFigureOut">
              <a:rPr lang="he-IL" smtClean="0"/>
              <a:t>ה'/חשון/תש"פ</a:t>
            </a:fld>
            <a:endParaRPr lang="he-I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C81B5-3C67-43B8-946C-DF1664473360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1554621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992579-2C6F-4F17-844A-C5E1DE940AC7}" type="datetimeFigureOut">
              <a:rPr lang="he-IL" smtClean="0"/>
              <a:t>ה'/חשון/תש"פ</a:t>
            </a:fld>
            <a:endParaRPr lang="he-I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C81B5-3C67-43B8-946C-DF1664473360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6253122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e-IL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992579-2C6F-4F17-844A-C5E1DE940AC7}" type="datetimeFigureOut">
              <a:rPr lang="he-IL" smtClean="0"/>
              <a:t>ה'/חשון/תש"פ</a:t>
            </a:fld>
            <a:endParaRPr lang="he-I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C81B5-3C67-43B8-946C-DF1664473360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0897181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992579-2C6F-4F17-844A-C5E1DE940AC7}" type="datetimeFigureOut">
              <a:rPr lang="he-IL" smtClean="0"/>
              <a:t>ה'/חשון/תש"פ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9C81B5-3C67-43B8-946C-DF1664473360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8515810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e-IL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13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7.jpeg"/><Relationship Id="rId7" Type="http://schemas.openxmlformats.org/officeDocument/2006/relationships/image" Target="../media/image12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19.png"/><Relationship Id="rId4" Type="http://schemas.openxmlformats.org/officeDocument/2006/relationships/image" Target="../media/image18.jpeg"/><Relationship Id="rId9" Type="http://schemas.openxmlformats.org/officeDocument/2006/relationships/image" Target="../media/image21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6.png"/><Relationship Id="rId7" Type="http://schemas.openxmlformats.org/officeDocument/2006/relationships/image" Target="../media/image2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10" Type="http://schemas.openxmlformats.org/officeDocument/2006/relationships/image" Target="../media/image28.png"/><Relationship Id="rId4" Type="http://schemas.openxmlformats.org/officeDocument/2006/relationships/image" Target="../media/image22.png"/><Relationship Id="rId9" Type="http://schemas.openxmlformats.org/officeDocument/2006/relationships/image" Target="../media/image27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hyperlink" Target="https://ec.europa.eu/programmes/erasmus-plus/sites/erasmusplus2/files/international-credit-mobility-handbook_en.pdf" TargetMode="External"/><Relationship Id="rId7" Type="http://schemas.openxmlformats.org/officeDocument/2006/relationships/hyperlink" Target="https://eacea.ec.europa.eu/erasmus-plus/funding/capacity-building-higher-education-2019_en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erasmusintern.org/" TargetMode="External"/><Relationship Id="rId5" Type="http://schemas.openxmlformats.org/officeDocument/2006/relationships/hyperlink" Target="https://eu.daad.de/eudownloadcenter/download/412/" TargetMode="External"/><Relationship Id="rId4" Type="http://schemas.openxmlformats.org/officeDocument/2006/relationships/hyperlink" Target="file:///C:\Users\kathrint\Downloads\handreichung%20icm%202018.pdf" TargetMode="Externa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file:///C:\STOCKLAYOUTS\CURRENT%20PROJECTS\FN99803-PL\FN99803-IMG02.emf" TargetMode="External"/><Relationship Id="rId7" Type="http://schemas.openxmlformats.org/officeDocument/2006/relationships/image" Target="../media/image32.png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jpeg"/><Relationship Id="rId9" Type="http://schemas.openxmlformats.org/officeDocument/2006/relationships/image" Target="../media/image2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13" Type="http://schemas.openxmlformats.org/officeDocument/2006/relationships/image" Target="../media/image40.png"/><Relationship Id="rId3" Type="http://schemas.openxmlformats.org/officeDocument/2006/relationships/image" Target="../media/image34.png"/><Relationship Id="rId7" Type="http://schemas.openxmlformats.org/officeDocument/2006/relationships/image" Target="../media/image23.png"/><Relationship Id="rId12" Type="http://schemas.openxmlformats.org/officeDocument/2006/relationships/image" Target="../media/image3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png"/><Relationship Id="rId11" Type="http://schemas.openxmlformats.org/officeDocument/2006/relationships/image" Target="../media/image38.png"/><Relationship Id="rId5" Type="http://schemas.openxmlformats.org/officeDocument/2006/relationships/image" Target="../media/image25.png"/><Relationship Id="rId10" Type="http://schemas.openxmlformats.org/officeDocument/2006/relationships/image" Target="../media/image6.png"/><Relationship Id="rId4" Type="http://schemas.openxmlformats.org/officeDocument/2006/relationships/image" Target="../media/image24.png"/><Relationship Id="rId9" Type="http://schemas.openxmlformats.org/officeDocument/2006/relationships/image" Target="../media/image3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45.png"/><Relationship Id="rId7" Type="http://schemas.openxmlformats.org/officeDocument/2006/relationships/hyperlink" Target="http://www.erasmusplus.org.il/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hyperlink" Target="mailto:erasmusplus@che.org.il" TargetMode="External"/><Relationship Id="rId5" Type="http://schemas.openxmlformats.org/officeDocument/2006/relationships/image" Target="../media/image47.png"/><Relationship Id="rId4" Type="http://schemas.openxmlformats.org/officeDocument/2006/relationships/image" Target="../media/image4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file:///C:\STOCKLAYOUTS\CURRENT%20PROJECTS\FN99803-PL\FN99803-IMG02.emf" TargetMode="External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1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chart" Target="../charts/chart3.xml"/><Relationship Id="rId4" Type="http://schemas.openxmlformats.org/officeDocument/2006/relationships/chart" Target="../charts/char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chart" Target="../charts/chart7.xml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347416" y="6193465"/>
            <a:ext cx="614148" cy="267262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-198729"/>
            <a:ext cx="12418423" cy="7263051"/>
          </a:xfrm>
          <a:prstGeom prst="rect">
            <a:avLst/>
          </a:prstGeom>
        </p:spPr>
      </p:pic>
      <p:pic>
        <p:nvPicPr>
          <p:cNvPr id="16" name="Picture 20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433568"/>
            <a:ext cx="2008550" cy="571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74808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4325" y="356416"/>
            <a:ext cx="10515600" cy="1325563"/>
          </a:xfrm>
        </p:spPr>
        <p:txBody>
          <a:bodyPr>
            <a:normAutofit/>
          </a:bodyPr>
          <a:lstStyle/>
          <a:p>
            <a:pPr algn="l" rtl="0"/>
            <a:r>
              <a:rPr lang="en-US" sz="2800" b="1" dirty="0" smtClean="0">
                <a:solidFill>
                  <a:schemeClr val="bg2">
                    <a:lumMod val="50000"/>
                  </a:schemeClr>
                </a:solidFill>
                <a:cs typeface="Guttman Frnew" panose="02010401010101010101" pitchFamily="2" charset="-79"/>
              </a:rPr>
              <a:t>How it works: 1. Mobility (</a:t>
            </a:r>
            <a:r>
              <a:rPr lang="en-US" sz="2800" b="1" dirty="0" err="1" smtClean="0">
                <a:solidFill>
                  <a:schemeClr val="bg2">
                    <a:lumMod val="50000"/>
                  </a:schemeClr>
                </a:solidFill>
                <a:cs typeface="Guttman Frnew" panose="02010401010101010101" pitchFamily="2" charset="-79"/>
              </a:rPr>
              <a:t>ICM</a:t>
            </a:r>
            <a:r>
              <a:rPr lang="en-US" sz="2800" b="1" dirty="0" smtClean="0">
                <a:solidFill>
                  <a:schemeClr val="bg2">
                    <a:lumMod val="50000"/>
                  </a:schemeClr>
                </a:solidFill>
                <a:cs typeface="Guttman Frnew" panose="02010401010101010101" pitchFamily="2" charset="-79"/>
              </a:rPr>
              <a:t> KA107)</a:t>
            </a:r>
            <a:r>
              <a:rPr lang="en-US" sz="3200" b="1" dirty="0" smtClean="0">
                <a:solidFill>
                  <a:schemeClr val="bg2">
                    <a:lumMod val="50000"/>
                  </a:schemeClr>
                </a:solidFill>
                <a:latin typeface="Tahoma" pitchFamily="34" charset="0"/>
                <a:ea typeface="+mn-ea"/>
                <a:cs typeface="Tahoma" pitchFamily="34" charset="0"/>
              </a:rPr>
              <a:t> </a:t>
            </a:r>
            <a:endParaRPr lang="he-IL" sz="3200" b="1" dirty="0">
              <a:solidFill>
                <a:schemeClr val="bg2">
                  <a:lumMod val="50000"/>
                </a:schemeClr>
              </a:solidFill>
              <a:latin typeface="Tahoma" pitchFamily="34" charset="0"/>
              <a:ea typeface="+mn-ea"/>
              <a:cs typeface="Tahoma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16240" y="1915435"/>
            <a:ext cx="1646819" cy="164681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31089">
            <a:off x="5407366" y="2384280"/>
            <a:ext cx="1626490" cy="979271"/>
          </a:xfrm>
          <a:prstGeom prst="rect">
            <a:avLst/>
          </a:prstGeom>
        </p:spPr>
      </p:pic>
      <p:pic>
        <p:nvPicPr>
          <p:cNvPr id="12" name="Content Placeholder 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15" t="26524" r="74390" b="48781"/>
          <a:stretch/>
        </p:blipFill>
        <p:spPr>
          <a:xfrm>
            <a:off x="677900" y="2608937"/>
            <a:ext cx="1118286" cy="1195791"/>
          </a:xfrm>
          <a:prstGeom prst="rect">
            <a:avLst/>
          </a:prstGeom>
        </p:spPr>
      </p:pic>
      <p:pic>
        <p:nvPicPr>
          <p:cNvPr id="13" name="Content Placeholder 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296" t="26067" r="25838" b="49695"/>
          <a:stretch/>
        </p:blipFill>
        <p:spPr>
          <a:xfrm>
            <a:off x="1842714" y="2649876"/>
            <a:ext cx="1050860" cy="1113912"/>
          </a:xfrm>
          <a:prstGeom prst="rect">
            <a:avLst/>
          </a:prstGeom>
        </p:spPr>
      </p:pic>
      <p:pic>
        <p:nvPicPr>
          <p:cNvPr id="14" name="Content Placeholder 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16" t="50839" r="74391" b="25381"/>
          <a:stretch/>
        </p:blipFill>
        <p:spPr>
          <a:xfrm>
            <a:off x="1417432" y="1879403"/>
            <a:ext cx="850564" cy="87582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96128" y="4354259"/>
            <a:ext cx="3296604" cy="923330"/>
          </a:xfrm>
          <a:prstGeom prst="rect">
            <a:avLst/>
          </a:prstGeom>
          <a:solidFill>
            <a:srgbClr val="DBC3C6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>
            <a:defPPr>
              <a:defRPr lang="he-IL"/>
            </a:defPPr>
            <a:lvl1pPr algn="l" rtl="0">
              <a:defRPr b="1">
                <a:solidFill>
                  <a:srgbClr val="002060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en-US" dirty="0"/>
              <a:t>Student Mobility 3-12 Months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b="0" dirty="0"/>
              <a:t>Contribution to Travel Cost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b="0" dirty="0"/>
              <a:t>Contribution to Costs of Stay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184263" y="4354259"/>
            <a:ext cx="3823474" cy="923330"/>
          </a:xfrm>
          <a:prstGeom prst="rect">
            <a:avLst/>
          </a:prstGeom>
          <a:solidFill>
            <a:srgbClr val="DBC3C6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>
            <a:defPPr>
              <a:defRPr lang="he-IL"/>
            </a:defPPr>
            <a:lvl1pPr algn="l" rtl="0">
              <a:defRPr b="1">
                <a:solidFill>
                  <a:srgbClr val="002060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en-US" dirty="0" smtClean="0"/>
              <a:t>Staff </a:t>
            </a:r>
            <a:r>
              <a:rPr lang="en-US" dirty="0"/>
              <a:t>Mobility </a:t>
            </a:r>
            <a:r>
              <a:rPr lang="en-US" dirty="0" smtClean="0"/>
              <a:t>for Teaching 5 – 90 Days</a:t>
            </a:r>
            <a:endParaRPr lang="en-US" dirty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b="0" dirty="0"/>
              <a:t>Contribution to Travel Cost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b="0" dirty="0" smtClean="0"/>
              <a:t>Per diem </a:t>
            </a:r>
            <a:endParaRPr lang="en-US" b="0" dirty="0"/>
          </a:p>
        </p:txBody>
      </p:sp>
      <p:sp>
        <p:nvSpPr>
          <p:cNvPr id="15" name="TextBox 14"/>
          <p:cNvSpPr txBox="1"/>
          <p:nvPr/>
        </p:nvSpPr>
        <p:spPr>
          <a:xfrm>
            <a:off x="8168434" y="4354259"/>
            <a:ext cx="3823474" cy="923330"/>
          </a:xfrm>
          <a:prstGeom prst="rect">
            <a:avLst/>
          </a:prstGeom>
          <a:solidFill>
            <a:srgbClr val="DBC3C6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>
            <a:defPPr>
              <a:defRPr lang="he-IL"/>
            </a:defPPr>
            <a:lvl1pPr algn="l" rtl="0">
              <a:defRPr b="1">
                <a:solidFill>
                  <a:srgbClr val="002060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en-US" dirty="0" smtClean="0"/>
              <a:t>Staff </a:t>
            </a:r>
            <a:r>
              <a:rPr lang="en-US" dirty="0"/>
              <a:t>Mobility </a:t>
            </a:r>
            <a:r>
              <a:rPr lang="en-US" dirty="0" smtClean="0"/>
              <a:t>for Training 5 – 90 Days</a:t>
            </a:r>
            <a:endParaRPr lang="en-US" dirty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b="0" dirty="0"/>
              <a:t>Contribution to Travel Cost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b="0" dirty="0" smtClean="0"/>
              <a:t>Per diem </a:t>
            </a:r>
            <a:endParaRPr lang="en-US" b="0" dirty="0"/>
          </a:p>
        </p:txBody>
      </p:sp>
      <p:sp>
        <p:nvSpPr>
          <p:cNvPr id="16" name="TextBox 15"/>
          <p:cNvSpPr txBox="1"/>
          <p:nvPr/>
        </p:nvSpPr>
        <p:spPr>
          <a:xfrm>
            <a:off x="2653867" y="5569105"/>
            <a:ext cx="6644640" cy="404949"/>
          </a:xfrm>
          <a:prstGeom prst="rect">
            <a:avLst/>
          </a:prstGeom>
          <a:solidFill>
            <a:srgbClr val="DBC3C6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>
            <a:defPPr>
              <a:defRPr lang="he-IL"/>
            </a:defPPr>
            <a:lvl1pPr algn="l" rtl="0">
              <a:defRPr b="1">
                <a:solidFill>
                  <a:srgbClr val="002060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en-US" dirty="0" smtClean="0"/>
              <a:t>Organizational Support (per participant): Share it with your Partner! </a:t>
            </a:r>
            <a:endParaRPr lang="en-US" b="0" dirty="0"/>
          </a:p>
        </p:txBody>
      </p:sp>
      <p:pic>
        <p:nvPicPr>
          <p:cNvPr id="17" name="Picture 1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88" y="6072188"/>
            <a:ext cx="12193588" cy="785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85944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88" y="6072188"/>
            <a:ext cx="12193588" cy="785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8431" y="2188221"/>
            <a:ext cx="807112" cy="1019510"/>
          </a:xfrm>
          <a:prstGeom prst="rect">
            <a:avLst/>
          </a:prstGeom>
        </p:spPr>
      </p:pic>
      <p:sp>
        <p:nvSpPr>
          <p:cNvPr id="18" name="Rectangle 17"/>
          <p:cNvSpPr/>
          <p:nvPr/>
        </p:nvSpPr>
        <p:spPr>
          <a:xfrm>
            <a:off x="7096093" y="3472363"/>
            <a:ext cx="4527672" cy="4732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>
              <a:lnSpc>
                <a:spcPct val="150000"/>
              </a:lnSpc>
              <a:buClr>
                <a:srgbClr val="0F5494"/>
              </a:buClr>
            </a:pPr>
            <a:r>
              <a:rPr lang="en-US" altLang="he-IL" b="1" dirty="0" smtClean="0">
                <a:solidFill>
                  <a:schemeClr val="bg2">
                    <a:lumMod val="50000"/>
                  </a:schemeClr>
                </a:solidFill>
                <a:latin typeface="+mj-lt"/>
                <a:ea typeface="+mj-ea"/>
                <a:cs typeface="Guttman Frnew" panose="02010401010101010101" pitchFamily="2" charset="-79"/>
              </a:rPr>
              <a:t> </a:t>
            </a:r>
            <a:endParaRPr lang="he-IL" altLang="he-IL" b="1" dirty="0">
              <a:solidFill>
                <a:schemeClr val="bg2">
                  <a:lumMod val="50000"/>
                </a:schemeClr>
              </a:solidFill>
              <a:latin typeface="+mj-lt"/>
              <a:ea typeface="+mj-ea"/>
              <a:cs typeface="Guttman Frnew" panose="02010401010101010101" pitchFamily="2" charset="-79"/>
            </a:endParaRP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47393" y="4065799"/>
            <a:ext cx="1229188" cy="114832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4077714" y="2213298"/>
            <a:ext cx="4876799" cy="32778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>
              <a:lnSpc>
                <a:spcPct val="150000"/>
              </a:lnSpc>
              <a:buClr>
                <a:srgbClr val="0F5494"/>
              </a:buClr>
            </a:pPr>
            <a:r>
              <a:rPr lang="en-US" altLang="he-IL" b="1" dirty="0">
                <a:solidFill>
                  <a:schemeClr val="bg2">
                    <a:lumMod val="50000"/>
                  </a:schemeClr>
                </a:solidFill>
                <a:cs typeface="Guttman Frnew" panose="02010401010101010101" pitchFamily="2" charset="-79"/>
              </a:rPr>
              <a:t>Bilateral Inter-Institutional Agreements</a:t>
            </a:r>
          </a:p>
          <a:p>
            <a:pPr marL="285750" indent="-285750" algn="l" rtl="0">
              <a:buClr>
                <a:srgbClr val="FFC000"/>
              </a:buClr>
              <a:buFont typeface="Wingdings" panose="05000000000000000000" pitchFamily="2" charset="2"/>
              <a:buChar char="v"/>
            </a:pPr>
            <a:r>
              <a:rPr lang="en-US" altLang="he-IL" dirty="0" smtClean="0">
                <a:solidFill>
                  <a:schemeClr val="bg2">
                    <a:lumMod val="50000"/>
                  </a:schemeClr>
                </a:solidFill>
                <a:latin typeface="+mj-lt"/>
                <a:ea typeface="+mj-ea"/>
                <a:cs typeface="Guttman Frnew" panose="02010401010101010101" pitchFamily="2" charset="-79"/>
              </a:rPr>
              <a:t>Joint Application -&gt; Submitted by EU partner </a:t>
            </a:r>
          </a:p>
          <a:p>
            <a:pPr marL="285750" indent="-285750" algn="l" rtl="0">
              <a:buClr>
                <a:srgbClr val="FFC000"/>
              </a:buClr>
              <a:buFont typeface="Wingdings" panose="05000000000000000000" pitchFamily="2" charset="2"/>
              <a:buChar char="v"/>
            </a:pPr>
            <a:r>
              <a:rPr lang="en-US" altLang="he-IL" dirty="0" smtClean="0">
                <a:solidFill>
                  <a:schemeClr val="bg2">
                    <a:lumMod val="50000"/>
                  </a:schemeClr>
                </a:solidFill>
                <a:latin typeface="+mj-lt"/>
                <a:ea typeface="+mj-ea"/>
                <a:cs typeface="Guttman Frnew" panose="02010401010101010101" pitchFamily="2" charset="-79"/>
              </a:rPr>
              <a:t>Joint Implementation -&gt; Managed by the EU partner</a:t>
            </a:r>
          </a:p>
          <a:p>
            <a:pPr marL="285750" indent="-285750" algn="l" rtl="0">
              <a:buClr>
                <a:srgbClr val="FFC000"/>
              </a:buClr>
              <a:buFont typeface="Wingdings" panose="05000000000000000000" pitchFamily="2" charset="2"/>
              <a:buChar char="v"/>
            </a:pPr>
            <a:r>
              <a:rPr lang="en-US" altLang="he-IL" dirty="0" smtClean="0">
                <a:solidFill>
                  <a:schemeClr val="bg2">
                    <a:lumMod val="50000"/>
                  </a:schemeClr>
                </a:solidFill>
                <a:latin typeface="+mj-lt"/>
                <a:ea typeface="+mj-ea"/>
                <a:cs typeface="Guttman Frnew" panose="02010401010101010101" pitchFamily="2" charset="-79"/>
              </a:rPr>
              <a:t>Application process: Quality indicators, NA budget for the region</a:t>
            </a:r>
          </a:p>
          <a:p>
            <a:pPr marL="285750" indent="-285750" algn="l" rtl="0">
              <a:buClr>
                <a:srgbClr val="FFC000"/>
              </a:buClr>
              <a:buFont typeface="Wingdings" panose="05000000000000000000" pitchFamily="2" charset="2"/>
              <a:buChar char="v"/>
            </a:pPr>
            <a:endParaRPr lang="en-US" altLang="he-IL" dirty="0" smtClean="0">
              <a:solidFill>
                <a:schemeClr val="bg2">
                  <a:lumMod val="50000"/>
                </a:schemeClr>
              </a:solidFill>
              <a:latin typeface="+mj-lt"/>
              <a:ea typeface="+mj-ea"/>
              <a:cs typeface="Guttman Frnew" panose="02010401010101010101" pitchFamily="2" charset="-79"/>
            </a:endParaRPr>
          </a:p>
          <a:p>
            <a:pPr algn="l" rtl="0">
              <a:lnSpc>
                <a:spcPct val="150000"/>
              </a:lnSpc>
              <a:buClr>
                <a:srgbClr val="0F5494"/>
              </a:buClr>
            </a:pPr>
            <a:r>
              <a:rPr lang="en-US" altLang="he-IL" b="1" dirty="0">
                <a:solidFill>
                  <a:schemeClr val="bg2">
                    <a:lumMod val="50000"/>
                  </a:schemeClr>
                </a:solidFill>
                <a:cs typeface="Guttman Frnew" panose="02010401010101010101" pitchFamily="2" charset="-79"/>
              </a:rPr>
              <a:t>24 or 36 months implementation</a:t>
            </a:r>
          </a:p>
          <a:p>
            <a:pPr marL="285750" indent="-285750" algn="l" rtl="0">
              <a:lnSpc>
                <a:spcPct val="150000"/>
              </a:lnSpc>
              <a:buClr>
                <a:srgbClr val="FFC000"/>
              </a:buClr>
              <a:buFont typeface="Wingdings" panose="05000000000000000000" pitchFamily="2" charset="2"/>
              <a:buChar char="v"/>
            </a:pPr>
            <a:r>
              <a:rPr lang="en-US" altLang="he-IL" dirty="0">
                <a:solidFill>
                  <a:schemeClr val="bg2">
                    <a:lumMod val="50000"/>
                  </a:schemeClr>
                </a:solidFill>
                <a:latin typeface="+mj-lt"/>
                <a:ea typeface="+mj-ea"/>
                <a:cs typeface="Guttman Frnew" panose="02010401010101010101" pitchFamily="2" charset="-79"/>
              </a:rPr>
              <a:t>Develop a joint calendar for implementation</a:t>
            </a:r>
          </a:p>
          <a:p>
            <a:pPr algn="l" rtl="0">
              <a:buClr>
                <a:srgbClr val="FFC000"/>
              </a:buClr>
            </a:pPr>
            <a:endParaRPr lang="he-IL" altLang="he-IL" dirty="0">
              <a:solidFill>
                <a:schemeClr val="bg2">
                  <a:lumMod val="50000"/>
                </a:schemeClr>
              </a:solidFill>
              <a:latin typeface="+mj-lt"/>
              <a:ea typeface="+mj-ea"/>
              <a:cs typeface="Guttman Frnew" panose="02010401010101010101" pitchFamily="2" charset="-79"/>
            </a:endParaRPr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864325" y="356416"/>
            <a:ext cx="10515600" cy="1325563"/>
          </a:xfrm>
        </p:spPr>
        <p:txBody>
          <a:bodyPr>
            <a:normAutofit/>
          </a:bodyPr>
          <a:lstStyle/>
          <a:p>
            <a:pPr algn="l" rtl="0"/>
            <a:r>
              <a:rPr lang="en-US" sz="2800" b="1" dirty="0" smtClean="0">
                <a:solidFill>
                  <a:schemeClr val="bg2">
                    <a:lumMod val="50000"/>
                  </a:schemeClr>
                </a:solidFill>
                <a:cs typeface="Guttman Frnew" panose="02010401010101010101" pitchFamily="2" charset="-79"/>
              </a:rPr>
              <a:t>How it works: 1. Mobility (</a:t>
            </a:r>
            <a:r>
              <a:rPr lang="en-US" sz="2800" b="1" dirty="0" err="1" smtClean="0">
                <a:solidFill>
                  <a:schemeClr val="bg2">
                    <a:lumMod val="50000"/>
                  </a:schemeClr>
                </a:solidFill>
                <a:cs typeface="Guttman Frnew" panose="02010401010101010101" pitchFamily="2" charset="-79"/>
              </a:rPr>
              <a:t>ICM</a:t>
            </a:r>
            <a:r>
              <a:rPr lang="en-US" sz="2800" b="1" dirty="0" smtClean="0">
                <a:solidFill>
                  <a:schemeClr val="bg2">
                    <a:lumMod val="50000"/>
                  </a:schemeClr>
                </a:solidFill>
                <a:cs typeface="Guttman Frnew" panose="02010401010101010101" pitchFamily="2" charset="-79"/>
              </a:rPr>
              <a:t> KA107)</a:t>
            </a:r>
            <a:r>
              <a:rPr lang="en-US" sz="3200" b="1" dirty="0" smtClean="0">
                <a:solidFill>
                  <a:schemeClr val="bg2">
                    <a:lumMod val="50000"/>
                  </a:schemeClr>
                </a:solidFill>
                <a:latin typeface="Tahoma" pitchFamily="34" charset="0"/>
                <a:ea typeface="+mn-ea"/>
                <a:cs typeface="Tahoma" pitchFamily="34" charset="0"/>
              </a:rPr>
              <a:t> </a:t>
            </a:r>
            <a:endParaRPr lang="he-IL" sz="3200" b="1" dirty="0">
              <a:solidFill>
                <a:schemeClr val="bg2">
                  <a:lumMod val="50000"/>
                </a:schemeClr>
              </a:solidFill>
              <a:latin typeface="Tahoma" pitchFamily="34" charset="0"/>
              <a:ea typeface="+mn-ea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74434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Image result for eu fla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5277" y="1826813"/>
            <a:ext cx="431187" cy="2875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6" descr="Image result for israel fla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06" r="10787" b="2525"/>
          <a:stretch/>
        </p:blipFill>
        <p:spPr bwMode="auto">
          <a:xfrm>
            <a:off x="4513155" y="1825020"/>
            <a:ext cx="380121" cy="2831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2" descr="Image result for industry vector icons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180" r="50065" b="71939"/>
          <a:stretch/>
        </p:blipFill>
        <p:spPr bwMode="auto">
          <a:xfrm>
            <a:off x="819237" y="3436096"/>
            <a:ext cx="843472" cy="7973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5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819236" y="2297515"/>
            <a:ext cx="877041" cy="877041"/>
          </a:xfrm>
          <a:prstGeom prst="rect">
            <a:avLst/>
          </a:prstGeom>
        </p:spPr>
      </p:pic>
      <p:sp>
        <p:nvSpPr>
          <p:cNvPr id="31" name="TextBox 30"/>
          <p:cNvSpPr txBox="1"/>
          <p:nvPr/>
        </p:nvSpPr>
        <p:spPr>
          <a:xfrm>
            <a:off x="864325" y="1871173"/>
            <a:ext cx="4213783" cy="3385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1600" b="1" dirty="0" smtClean="0">
                <a:solidFill>
                  <a:schemeClr val="bg2">
                    <a:lumMod val="50000"/>
                  </a:schemeClr>
                </a:solidFill>
                <a:latin typeface="+mj-lt"/>
                <a:ea typeface="+mj-ea"/>
                <a:cs typeface="Guttman Frnew" panose="02010401010101010101" pitchFamily="2" charset="-79"/>
              </a:rPr>
              <a:t>For Students</a:t>
            </a:r>
            <a:endParaRPr lang="he-IL" sz="1600" b="1" dirty="0">
              <a:solidFill>
                <a:schemeClr val="bg2">
                  <a:lumMod val="50000"/>
                </a:schemeClr>
              </a:solidFill>
              <a:latin typeface="+mj-lt"/>
              <a:ea typeface="+mj-ea"/>
              <a:cs typeface="Guttman Frnew" panose="02010401010101010101" pitchFamily="2" charset="-79"/>
            </a:endParaRPr>
          </a:p>
        </p:txBody>
      </p:sp>
      <p:pic>
        <p:nvPicPr>
          <p:cNvPr id="32" name="Picture 1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72187"/>
            <a:ext cx="12193588" cy="785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" name="TextBox 26"/>
          <p:cNvSpPr txBox="1"/>
          <p:nvPr/>
        </p:nvSpPr>
        <p:spPr>
          <a:xfrm>
            <a:off x="867913" y="2861811"/>
            <a:ext cx="568573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3600" b="1" dirty="0" smtClean="0"/>
              <a:t>+</a:t>
            </a:r>
            <a:endParaRPr lang="he-IL" sz="3600" b="1" dirty="0"/>
          </a:p>
        </p:txBody>
      </p:sp>
      <p:pic>
        <p:nvPicPr>
          <p:cNvPr id="40" name="Picture 3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41172">
            <a:off x="2555853" y="5014166"/>
            <a:ext cx="1225410" cy="737790"/>
          </a:xfrm>
          <a:prstGeom prst="rect">
            <a:avLst/>
          </a:prstGeom>
        </p:spPr>
      </p:pic>
      <p:pic>
        <p:nvPicPr>
          <p:cNvPr id="41" name="Picture 4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2815104">
            <a:off x="2474310" y="2656828"/>
            <a:ext cx="1139497" cy="686064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192973" y="2893940"/>
            <a:ext cx="1050251" cy="1208508"/>
          </a:xfrm>
          <a:prstGeom prst="rect">
            <a:avLst/>
          </a:prstGeom>
        </p:spPr>
      </p:pic>
      <p:pic>
        <p:nvPicPr>
          <p:cNvPr id="45" name="Picture 4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15847" y="4579610"/>
            <a:ext cx="1050251" cy="1208508"/>
          </a:xfrm>
          <a:prstGeom prst="rect">
            <a:avLst/>
          </a:prstGeom>
        </p:spPr>
      </p:pic>
      <p:pic>
        <p:nvPicPr>
          <p:cNvPr id="46" name="Picture 2" descr="Image result for industry vector icons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180" r="50065" b="71939"/>
          <a:stretch/>
        </p:blipFill>
        <p:spPr bwMode="auto">
          <a:xfrm>
            <a:off x="4281479" y="4915710"/>
            <a:ext cx="843472" cy="7973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7" name="Title 1"/>
          <p:cNvSpPr>
            <a:spLocks noGrp="1"/>
          </p:cNvSpPr>
          <p:nvPr>
            <p:ph type="title"/>
          </p:nvPr>
        </p:nvSpPr>
        <p:spPr>
          <a:xfrm>
            <a:off x="864325" y="356416"/>
            <a:ext cx="10515600" cy="1325563"/>
          </a:xfrm>
        </p:spPr>
        <p:txBody>
          <a:bodyPr>
            <a:normAutofit/>
          </a:bodyPr>
          <a:lstStyle/>
          <a:p>
            <a:pPr algn="l" rtl="0"/>
            <a:r>
              <a:rPr lang="en-US" sz="2800" b="1" dirty="0" smtClean="0">
                <a:solidFill>
                  <a:schemeClr val="bg2">
                    <a:lumMod val="50000"/>
                  </a:schemeClr>
                </a:solidFill>
                <a:cs typeface="Guttman Frnew" panose="02010401010101010101" pitchFamily="2" charset="-79"/>
              </a:rPr>
              <a:t>How it works: 1. Mobility </a:t>
            </a:r>
            <a:r>
              <a:rPr lang="en-US" sz="2800" b="1" dirty="0" smtClean="0">
                <a:solidFill>
                  <a:schemeClr val="bg2">
                    <a:lumMod val="50000"/>
                  </a:schemeClr>
                </a:solidFill>
                <a:cs typeface="Guttman Frnew" panose="02010401010101010101" pitchFamily="2" charset="-79"/>
              </a:rPr>
              <a:t>with non academic partners (internship)</a:t>
            </a:r>
            <a:endParaRPr lang="he-IL" sz="3200" b="1" dirty="0">
              <a:solidFill>
                <a:schemeClr val="bg2">
                  <a:lumMod val="50000"/>
                </a:schemeClr>
              </a:solidFill>
              <a:latin typeface="Tahoma" pitchFamily="34" charset="0"/>
              <a:ea typeface="+mn-ea"/>
              <a:cs typeface="Tahoma" pitchFamily="34" charset="0"/>
            </a:endParaRPr>
          </a:p>
        </p:txBody>
      </p:sp>
      <p:pic>
        <p:nvPicPr>
          <p:cNvPr id="49" name="Picture 48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696034" y="3358686"/>
            <a:ext cx="874808" cy="874808"/>
          </a:xfrm>
          <a:prstGeom prst="rect">
            <a:avLst/>
          </a:prstGeom>
        </p:spPr>
      </p:pic>
      <p:pic>
        <p:nvPicPr>
          <p:cNvPr id="50" name="Picture 2" descr="Image result for industry vector icons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180" r="50065" b="71939"/>
          <a:stretch/>
        </p:blipFill>
        <p:spPr bwMode="auto">
          <a:xfrm>
            <a:off x="7623927" y="3436096"/>
            <a:ext cx="843472" cy="7973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" name="Picture 5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2583038">
            <a:off x="9050343" y="2817779"/>
            <a:ext cx="919107" cy="553372"/>
          </a:xfrm>
          <a:prstGeom prst="rect">
            <a:avLst/>
          </a:prstGeom>
        </p:spPr>
      </p:pic>
      <p:sp>
        <p:nvSpPr>
          <p:cNvPr id="52" name="TextBox 51"/>
          <p:cNvSpPr txBox="1"/>
          <p:nvPr/>
        </p:nvSpPr>
        <p:spPr>
          <a:xfrm>
            <a:off x="7483984" y="3704606"/>
            <a:ext cx="4213783" cy="3385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1600" b="1" dirty="0" smtClean="0">
                <a:solidFill>
                  <a:schemeClr val="bg2">
                    <a:lumMod val="50000"/>
                  </a:schemeClr>
                </a:solidFill>
                <a:latin typeface="+mj-lt"/>
                <a:ea typeface="+mj-ea"/>
                <a:cs typeface="Guttman Frnew" panose="02010401010101010101" pitchFamily="2" charset="-79"/>
              </a:rPr>
              <a:t>Training and Teaching</a:t>
            </a:r>
            <a:endParaRPr lang="he-IL" sz="1600" b="1" dirty="0">
              <a:solidFill>
                <a:schemeClr val="bg2">
                  <a:lumMod val="50000"/>
                </a:schemeClr>
              </a:solidFill>
              <a:latin typeface="+mj-lt"/>
              <a:ea typeface="+mj-ea"/>
              <a:cs typeface="Guttman Frnew" panose="02010401010101010101" pitchFamily="2" charset="-79"/>
            </a:endParaRPr>
          </a:p>
        </p:txBody>
      </p:sp>
      <p:pic>
        <p:nvPicPr>
          <p:cNvPr id="54" name="Picture 53" descr="Image result for eu fla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9663" y="1827421"/>
            <a:ext cx="431187" cy="2875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5" name="Picture 6" descr="Image result for israel fla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06" r="10787" b="2525"/>
          <a:stretch/>
        </p:blipFill>
        <p:spPr bwMode="auto">
          <a:xfrm>
            <a:off x="11107541" y="1825628"/>
            <a:ext cx="380121" cy="2831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6" name="TextBox 55"/>
          <p:cNvSpPr txBox="1"/>
          <p:nvPr/>
        </p:nvSpPr>
        <p:spPr>
          <a:xfrm>
            <a:off x="7538304" y="1871173"/>
            <a:ext cx="4213783" cy="3385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1600" b="1" dirty="0" smtClean="0">
                <a:solidFill>
                  <a:schemeClr val="bg2">
                    <a:lumMod val="50000"/>
                  </a:schemeClr>
                </a:solidFill>
                <a:latin typeface="+mj-lt"/>
                <a:ea typeface="+mj-ea"/>
                <a:cs typeface="Guttman Frnew" panose="02010401010101010101" pitchFamily="2" charset="-79"/>
              </a:rPr>
              <a:t>For professionals</a:t>
            </a:r>
            <a:endParaRPr lang="he-IL" sz="1600" b="1" dirty="0">
              <a:solidFill>
                <a:schemeClr val="bg2">
                  <a:lumMod val="50000"/>
                </a:schemeClr>
              </a:solidFill>
              <a:latin typeface="+mj-lt"/>
              <a:ea typeface="+mj-ea"/>
              <a:cs typeface="Guttman Frnew" panose="02010401010101010101" pitchFamily="2" charset="-79"/>
            </a:endParaRPr>
          </a:p>
        </p:txBody>
      </p:sp>
      <p:pic>
        <p:nvPicPr>
          <p:cNvPr id="57" name="Picture 56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588472" y="4938150"/>
            <a:ext cx="874808" cy="874808"/>
          </a:xfrm>
          <a:prstGeom prst="rect">
            <a:avLst/>
          </a:prstGeom>
        </p:spPr>
      </p:pic>
      <p:pic>
        <p:nvPicPr>
          <p:cNvPr id="58" name="Picture 2" descr="Image result for industry vector icons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180" r="50065" b="71939"/>
          <a:stretch/>
        </p:blipFill>
        <p:spPr bwMode="auto">
          <a:xfrm>
            <a:off x="10755539" y="5087132"/>
            <a:ext cx="843472" cy="7973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9" name="TextBox 58"/>
          <p:cNvSpPr txBox="1"/>
          <p:nvPr/>
        </p:nvSpPr>
        <p:spPr>
          <a:xfrm>
            <a:off x="7588472" y="5684920"/>
            <a:ext cx="4213783" cy="3385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1600" b="1" dirty="0" smtClean="0">
                <a:solidFill>
                  <a:schemeClr val="bg2">
                    <a:lumMod val="50000"/>
                  </a:schemeClr>
                </a:solidFill>
                <a:latin typeface="+mj-lt"/>
                <a:ea typeface="+mj-ea"/>
                <a:cs typeface="Guttman Frnew" panose="02010401010101010101" pitchFamily="2" charset="-79"/>
              </a:rPr>
              <a:t>Only for Teaching in EU </a:t>
            </a:r>
            <a:endParaRPr lang="he-IL" sz="1600" b="1" dirty="0">
              <a:solidFill>
                <a:schemeClr val="bg2">
                  <a:lumMod val="50000"/>
                </a:schemeClr>
              </a:solidFill>
              <a:latin typeface="+mj-lt"/>
              <a:ea typeface="+mj-ea"/>
              <a:cs typeface="Guttman Frnew" panose="02010401010101010101" pitchFamily="2" charset="-79"/>
            </a:endParaRPr>
          </a:p>
        </p:txBody>
      </p:sp>
      <p:pic>
        <p:nvPicPr>
          <p:cNvPr id="60" name="Picture 5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41172">
            <a:off x="9200300" y="4051467"/>
            <a:ext cx="781152" cy="470313"/>
          </a:xfrm>
          <a:prstGeom prst="rect">
            <a:avLst/>
          </a:prstGeom>
        </p:spPr>
      </p:pic>
      <p:pic>
        <p:nvPicPr>
          <p:cNvPr id="61" name="Picture 6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2583038">
            <a:off x="9131321" y="4984378"/>
            <a:ext cx="919107" cy="5533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43304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52" grpId="0"/>
      <p:bldP spid="56" grpId="0"/>
      <p:bldP spid="5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88622"/>
            <a:ext cx="12193588" cy="785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378940" y="1916381"/>
            <a:ext cx="4168239" cy="95410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2000" b="1" dirty="0">
                <a:solidFill>
                  <a:schemeClr val="bg2">
                    <a:lumMod val="50000"/>
                  </a:schemeClr>
                </a:solidFill>
                <a:latin typeface="+mj-lt"/>
                <a:ea typeface="+mj-ea"/>
                <a:cs typeface="Guttman Frnew" panose="02010401010101010101" pitchFamily="2" charset="-79"/>
              </a:rPr>
              <a:t>National Projects</a:t>
            </a:r>
            <a:endParaRPr lang="he-IL" sz="2000" b="1" dirty="0">
              <a:solidFill>
                <a:schemeClr val="bg2">
                  <a:lumMod val="50000"/>
                </a:schemeClr>
              </a:solidFill>
              <a:latin typeface="+mj-lt"/>
              <a:ea typeface="+mj-ea"/>
              <a:cs typeface="Guttman Frnew" panose="02010401010101010101" pitchFamily="2" charset="-79"/>
            </a:endParaRPr>
          </a:p>
          <a:p>
            <a:endParaRPr lang="he-IL" dirty="0">
              <a:solidFill>
                <a:srgbClr val="002060"/>
              </a:solidFill>
            </a:endParaRPr>
          </a:p>
          <a:p>
            <a:endParaRPr lang="he-IL" dirty="0">
              <a:solidFill>
                <a:srgbClr val="002060"/>
              </a:solidFill>
            </a:endParaRP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44974" y="4644311"/>
            <a:ext cx="572111" cy="428531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73077" y="4627400"/>
            <a:ext cx="572111" cy="428531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44974" y="5281838"/>
            <a:ext cx="558860" cy="419145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79702" y="5281838"/>
            <a:ext cx="558860" cy="419145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314900" y="4566332"/>
            <a:ext cx="585212" cy="43890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8" name="Picture 22" descr="Glossy round icon. Download flag icon of Germany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053" y="4572749"/>
            <a:ext cx="606234" cy="4565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324686" y="2526262"/>
            <a:ext cx="585212" cy="43890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1" name="Picture 22" descr="Glossy round icon. Download flag icon of Germany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053" y="2526262"/>
            <a:ext cx="606234" cy="4565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20842" y="2459625"/>
            <a:ext cx="558860" cy="419145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13435" y="2469506"/>
            <a:ext cx="558860" cy="419145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00272" y="2965371"/>
            <a:ext cx="558860" cy="419145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8"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7667310" y="5105726"/>
            <a:ext cx="933102" cy="93310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9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7504933" y="2017263"/>
            <a:ext cx="1075061" cy="1075061"/>
          </a:xfrm>
          <a:prstGeom prst="rect">
            <a:avLst/>
          </a:prstGeom>
        </p:spPr>
      </p:pic>
      <p:sp>
        <p:nvSpPr>
          <p:cNvPr id="21" name="Rectangle 20"/>
          <p:cNvSpPr/>
          <p:nvPr/>
        </p:nvSpPr>
        <p:spPr>
          <a:xfrm>
            <a:off x="8600412" y="2370730"/>
            <a:ext cx="3168097" cy="4514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r" rtl="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Meet National Priorities</a:t>
            </a:r>
            <a:endParaRPr lang="he-IL" dirty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582215" y="3559872"/>
            <a:ext cx="1018197" cy="101819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926743" y="5393995"/>
            <a:ext cx="1143000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>
            <a:defPPr>
              <a:defRPr lang="he-IL"/>
            </a:defPPr>
            <a:lvl1pPr>
              <a:defRPr sz="2000" b="1">
                <a:solidFill>
                  <a:srgbClr val="C00000"/>
                </a:solidFill>
                <a:latin typeface="Bradley Hand ITC" panose="03070402050302030203" pitchFamily="66" charset="0"/>
              </a:defRPr>
            </a:lvl1pPr>
          </a:lstStyle>
          <a:p>
            <a:r>
              <a:rPr lang="en-US" dirty="0"/>
              <a:t>What?</a:t>
            </a:r>
            <a:endParaRPr lang="he-IL" dirty="0"/>
          </a:p>
        </p:txBody>
      </p:sp>
      <p:sp>
        <p:nvSpPr>
          <p:cNvPr id="26" name="TextBox 25"/>
          <p:cNvSpPr txBox="1"/>
          <p:nvPr/>
        </p:nvSpPr>
        <p:spPr>
          <a:xfrm>
            <a:off x="5926743" y="3915195"/>
            <a:ext cx="1143000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>
            <a:defPPr>
              <a:defRPr lang="he-IL"/>
            </a:defPPr>
            <a:lvl1pPr>
              <a:defRPr sz="2000" b="1">
                <a:solidFill>
                  <a:srgbClr val="C00000"/>
                </a:solidFill>
                <a:latin typeface="Bradley Hand ITC" panose="03070402050302030203" pitchFamily="66" charset="0"/>
              </a:defRPr>
            </a:lvl1pPr>
          </a:lstStyle>
          <a:p>
            <a:r>
              <a:rPr lang="en-US" dirty="0"/>
              <a:t>Who ?</a:t>
            </a:r>
            <a:endParaRPr lang="he-IL" dirty="0"/>
          </a:p>
        </p:txBody>
      </p:sp>
      <p:sp>
        <p:nvSpPr>
          <p:cNvPr id="29" name="TextBox 28"/>
          <p:cNvSpPr txBox="1"/>
          <p:nvPr/>
        </p:nvSpPr>
        <p:spPr>
          <a:xfrm>
            <a:off x="5926743" y="2314560"/>
            <a:ext cx="1143000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000" b="1" dirty="0" smtClean="0">
                <a:solidFill>
                  <a:srgbClr val="C00000"/>
                </a:solidFill>
                <a:latin typeface="Bradley Hand ITC" panose="03070402050302030203" pitchFamily="66" charset="0"/>
              </a:rPr>
              <a:t>Why</a:t>
            </a:r>
            <a:r>
              <a:rPr lang="en-US" sz="2000" dirty="0" smtClean="0">
                <a:solidFill>
                  <a:srgbClr val="C00000"/>
                </a:solidFill>
              </a:rPr>
              <a:t>?</a:t>
            </a:r>
            <a:endParaRPr lang="he-IL" sz="2000" dirty="0">
              <a:solidFill>
                <a:srgbClr val="C00000"/>
              </a:solidFill>
            </a:endParaRPr>
          </a:p>
        </p:txBody>
      </p:sp>
      <p:sp>
        <p:nvSpPr>
          <p:cNvPr id="37" name="Title 1"/>
          <p:cNvSpPr txBox="1">
            <a:spLocks/>
          </p:cNvSpPr>
          <p:nvPr/>
        </p:nvSpPr>
        <p:spPr>
          <a:xfrm>
            <a:off x="864325" y="35641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>
            <a:lvl1pPr algn="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rtl="0"/>
            <a:r>
              <a:rPr lang="en-US" sz="2800" b="1" dirty="0" smtClean="0">
                <a:solidFill>
                  <a:schemeClr val="bg2">
                    <a:lumMod val="50000"/>
                  </a:schemeClr>
                </a:solidFill>
                <a:cs typeface="Guttman Frnew" panose="02010401010101010101" pitchFamily="2" charset="-79"/>
              </a:rPr>
              <a:t>How it works: 2. Capacity Building </a:t>
            </a:r>
            <a:endParaRPr lang="he-IL" sz="3200" b="1" dirty="0">
              <a:solidFill>
                <a:schemeClr val="bg2">
                  <a:lumMod val="50000"/>
                </a:schemeClr>
              </a:solidFill>
              <a:latin typeface="Tahoma" pitchFamily="34" charset="0"/>
              <a:ea typeface="+mn-ea"/>
              <a:cs typeface="Tahoma" pitchFamily="34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317156" y="3904469"/>
            <a:ext cx="4168239" cy="95410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2000" b="1" dirty="0" smtClean="0">
                <a:solidFill>
                  <a:schemeClr val="bg2">
                    <a:lumMod val="50000"/>
                  </a:schemeClr>
                </a:solidFill>
                <a:latin typeface="+mj-lt"/>
                <a:ea typeface="+mj-ea"/>
                <a:cs typeface="Guttman Frnew" panose="02010401010101010101" pitchFamily="2" charset="-79"/>
              </a:rPr>
              <a:t>Multi- national </a:t>
            </a:r>
            <a:r>
              <a:rPr lang="en-US" sz="2000" b="1" dirty="0">
                <a:solidFill>
                  <a:schemeClr val="bg2">
                    <a:lumMod val="50000"/>
                  </a:schemeClr>
                </a:solidFill>
                <a:latin typeface="+mj-lt"/>
                <a:ea typeface="+mj-ea"/>
                <a:cs typeface="Guttman Frnew" panose="02010401010101010101" pitchFamily="2" charset="-79"/>
              </a:rPr>
              <a:t>Projects</a:t>
            </a:r>
            <a:endParaRPr lang="he-IL" sz="2000" b="1" dirty="0">
              <a:solidFill>
                <a:schemeClr val="bg2">
                  <a:lumMod val="50000"/>
                </a:schemeClr>
              </a:solidFill>
              <a:latin typeface="+mj-lt"/>
              <a:ea typeface="+mj-ea"/>
              <a:cs typeface="Guttman Frnew" panose="02010401010101010101" pitchFamily="2" charset="-79"/>
            </a:endParaRPr>
          </a:p>
          <a:p>
            <a:endParaRPr lang="he-IL" dirty="0">
              <a:solidFill>
                <a:srgbClr val="002060"/>
              </a:solidFill>
            </a:endParaRPr>
          </a:p>
          <a:p>
            <a:endParaRPr lang="he-IL" dirty="0">
              <a:solidFill>
                <a:srgbClr val="002060"/>
              </a:solidFill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9023904" y="3764045"/>
            <a:ext cx="292096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l" rtl="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Your Partners </a:t>
            </a:r>
            <a:r>
              <a:rPr lang="en-US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are </a:t>
            </a:r>
            <a:r>
              <a:rPr lang="en-US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key to a successful project</a:t>
            </a:r>
            <a:endParaRPr lang="he-IL" dirty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9025491" y="5188893"/>
            <a:ext cx="3168097" cy="8669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l" rtl="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Up to 1 Million Euro for Projects from 2-3 Years</a:t>
            </a:r>
            <a:endParaRPr lang="he-IL" dirty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08307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 rtl="0"/>
            <a:r>
              <a:rPr lang="en-US" sz="2800" b="1" dirty="0">
                <a:solidFill>
                  <a:schemeClr val="bg2">
                    <a:lumMod val="50000"/>
                  </a:schemeClr>
                </a:solidFill>
                <a:cs typeface="Guttman Frnew" panose="02010401010101010101" pitchFamily="2" charset="-79"/>
              </a:rPr>
              <a:t>Useful Resources</a:t>
            </a:r>
            <a:endParaRPr lang="he-IL" sz="2800" b="1" dirty="0">
              <a:solidFill>
                <a:schemeClr val="bg2">
                  <a:lumMod val="50000"/>
                </a:schemeClr>
              </a:solidFill>
              <a:cs typeface="Guttman Frnew" panose="02010401010101010101" pitchFamily="2" charset="-79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95865" y="1934132"/>
            <a:ext cx="8725930" cy="3090949"/>
          </a:xfrm>
          <a:ln>
            <a:solidFill>
              <a:srgbClr val="FFC000"/>
            </a:solidFill>
          </a:ln>
        </p:spPr>
        <p:txBody>
          <a:bodyPr>
            <a:normAutofit fontScale="62500" lnSpcReduction="20000"/>
          </a:bodyPr>
          <a:lstStyle/>
          <a:p>
            <a:pPr marL="0" indent="0" algn="l" rtl="0">
              <a:buNone/>
            </a:pPr>
            <a:r>
              <a:rPr lang="en-US" dirty="0" smtClean="0">
                <a:latin typeface="+mj-lt"/>
              </a:rPr>
              <a:t>Mobility:</a:t>
            </a:r>
            <a:endParaRPr lang="en-US" dirty="0" smtClean="0">
              <a:latin typeface="+mj-lt"/>
            </a:endParaRPr>
          </a:p>
          <a:p>
            <a:pPr algn="l" rtl="0">
              <a:buFont typeface="Wingdings" panose="05000000000000000000" pitchFamily="2" charset="2"/>
              <a:buChar char="ü"/>
            </a:pPr>
            <a:r>
              <a:rPr lang="en-US" dirty="0" smtClean="0">
                <a:latin typeface="+mj-lt"/>
              </a:rPr>
              <a:t>The HANDBOOK </a:t>
            </a:r>
            <a:r>
              <a:rPr lang="en-US" dirty="0" smtClean="0">
                <a:latin typeface="+mj-lt"/>
                <a:hlinkClick r:id="rId3"/>
              </a:rPr>
              <a:t>here</a:t>
            </a:r>
            <a:endParaRPr lang="he-IL" dirty="0" smtClean="0">
              <a:latin typeface="+mj-lt"/>
            </a:endParaRPr>
          </a:p>
          <a:p>
            <a:pPr algn="l" rtl="0">
              <a:buFont typeface="Wingdings" panose="05000000000000000000" pitchFamily="2" charset="2"/>
              <a:buChar char="ü"/>
            </a:pPr>
            <a:r>
              <a:rPr lang="en-US" dirty="0" smtClean="0">
                <a:latin typeface="+mj-lt"/>
              </a:rPr>
              <a:t>The </a:t>
            </a:r>
            <a:r>
              <a:rPr lang="en-US" dirty="0" err="1" smtClean="0">
                <a:latin typeface="+mj-lt"/>
              </a:rPr>
              <a:t>ICM</a:t>
            </a:r>
            <a:r>
              <a:rPr lang="en-US" dirty="0" smtClean="0">
                <a:latin typeface="+mj-lt"/>
              </a:rPr>
              <a:t> Guide  </a:t>
            </a:r>
            <a:r>
              <a:rPr lang="en-US" dirty="0" smtClean="0">
                <a:latin typeface="+mj-lt"/>
                <a:hlinkClick r:id="rId4" action="ppaction://hlinkfile"/>
              </a:rPr>
              <a:t>here</a:t>
            </a:r>
            <a:endParaRPr lang="en-US" dirty="0" smtClean="0">
              <a:latin typeface="+mj-lt"/>
            </a:endParaRPr>
          </a:p>
          <a:p>
            <a:pPr algn="l" rtl="0">
              <a:buFont typeface="Wingdings" panose="05000000000000000000" pitchFamily="2" charset="2"/>
              <a:buChar char="ü"/>
            </a:pPr>
            <a:r>
              <a:rPr lang="en-US" dirty="0" smtClean="0">
                <a:latin typeface="+mj-lt"/>
              </a:rPr>
              <a:t>Example for Interinstitutional Agreement </a:t>
            </a:r>
            <a:r>
              <a:rPr lang="en-US" dirty="0" smtClean="0">
                <a:latin typeface="+mj-lt"/>
                <a:hlinkClick r:id="rId5"/>
              </a:rPr>
              <a:t>here</a:t>
            </a:r>
            <a:endParaRPr lang="en-US" dirty="0" smtClean="0">
              <a:latin typeface="+mj-lt"/>
            </a:endParaRPr>
          </a:p>
          <a:p>
            <a:pPr algn="l" rtl="0">
              <a:buFont typeface="Wingdings" panose="05000000000000000000" pitchFamily="2" charset="2"/>
              <a:buChar char="ü"/>
            </a:pPr>
            <a:r>
              <a:rPr lang="en-US" dirty="0" smtClean="0">
                <a:latin typeface="+mj-lt"/>
              </a:rPr>
              <a:t>Find your internship </a:t>
            </a:r>
            <a:r>
              <a:rPr lang="he-IL" dirty="0">
                <a:solidFill>
                  <a:srgbClr val="F8F8F8"/>
                </a:solidFill>
                <a:latin typeface="+mj-lt"/>
                <a:hlinkClick r:id="rId6"/>
              </a:rPr>
              <a:t>https://erasmusintern.org</a:t>
            </a:r>
            <a:r>
              <a:rPr lang="he-IL" dirty="0" smtClean="0">
                <a:solidFill>
                  <a:srgbClr val="F8F8F8"/>
                </a:solidFill>
                <a:latin typeface="+mj-lt"/>
                <a:hlinkClick r:id="rId6"/>
              </a:rPr>
              <a:t>/</a:t>
            </a:r>
            <a:endParaRPr lang="he-IL" dirty="0" smtClean="0">
              <a:solidFill>
                <a:srgbClr val="F8F8F8"/>
              </a:solidFill>
              <a:latin typeface="+mj-lt"/>
            </a:endParaRPr>
          </a:p>
          <a:p>
            <a:pPr algn="l" rtl="0">
              <a:buFont typeface="Wingdings" panose="05000000000000000000" pitchFamily="2" charset="2"/>
              <a:buChar char="ü"/>
            </a:pPr>
            <a:endParaRPr lang="he-IL" dirty="0">
              <a:solidFill>
                <a:srgbClr val="F8F8F8"/>
              </a:solidFill>
              <a:latin typeface="+mj-lt"/>
            </a:endParaRPr>
          </a:p>
          <a:p>
            <a:pPr marL="0" indent="0" algn="l" rtl="0">
              <a:buNone/>
            </a:pPr>
            <a:r>
              <a:rPr lang="en-US" dirty="0" smtClean="0">
                <a:latin typeface="+mj-lt"/>
              </a:rPr>
              <a:t>Projects:</a:t>
            </a:r>
          </a:p>
          <a:p>
            <a:pPr algn="l" rtl="0">
              <a:buFont typeface="Wingdings" panose="05000000000000000000" pitchFamily="2" charset="2"/>
              <a:buChar char="ü"/>
            </a:pPr>
            <a:r>
              <a:rPr lang="en-US" dirty="0" smtClean="0">
                <a:latin typeface="+mj-lt"/>
              </a:rPr>
              <a:t>Last years Call </a:t>
            </a:r>
            <a:r>
              <a:rPr lang="en-US" dirty="0">
                <a:latin typeface="+mj-lt"/>
              </a:rPr>
              <a:t>for </a:t>
            </a:r>
            <a:r>
              <a:rPr lang="en-US" dirty="0" smtClean="0">
                <a:latin typeface="+mj-lt"/>
              </a:rPr>
              <a:t>Proposal </a:t>
            </a:r>
            <a:r>
              <a:rPr lang="en-US" dirty="0" smtClean="0">
                <a:latin typeface="+mj-lt"/>
                <a:hlinkClick r:id="rId7"/>
              </a:rPr>
              <a:t>https</a:t>
            </a:r>
            <a:r>
              <a:rPr lang="en-US" dirty="0">
                <a:latin typeface="+mj-lt"/>
                <a:hlinkClick r:id="rId7"/>
              </a:rPr>
              <a:t>://</a:t>
            </a:r>
            <a:r>
              <a:rPr lang="en-US" dirty="0" smtClean="0">
                <a:latin typeface="+mj-lt"/>
                <a:hlinkClick r:id="rId7"/>
              </a:rPr>
              <a:t>eacea.ec.europa.eu/erasmus-plus/funding/capacity-building-higher-education-2019_en</a:t>
            </a:r>
            <a:endParaRPr lang="en-US" dirty="0" smtClean="0">
              <a:latin typeface="+mj-lt"/>
            </a:endParaRPr>
          </a:p>
          <a:p>
            <a:pPr algn="l" rtl="0">
              <a:buFont typeface="Wingdings" panose="05000000000000000000" pitchFamily="2" charset="2"/>
              <a:buChar char="ü"/>
            </a:pPr>
            <a:r>
              <a:rPr lang="en-US" dirty="0" smtClean="0">
                <a:latin typeface="+mj-lt"/>
              </a:rPr>
              <a:t>The projects Results platform: https</a:t>
            </a:r>
            <a:r>
              <a:rPr lang="en-US" dirty="0">
                <a:latin typeface="+mj-lt"/>
              </a:rPr>
              <a:t>://ec.europa.eu/programmes/erasmus-plus/projects/</a:t>
            </a:r>
            <a:endParaRPr lang="en-US" dirty="0" smtClean="0">
              <a:latin typeface="+mj-lt"/>
            </a:endParaRPr>
          </a:p>
          <a:p>
            <a:pPr marL="0" indent="0" algn="l" rtl="0">
              <a:buNone/>
            </a:pPr>
            <a:endParaRPr lang="en-US" dirty="0" smtClean="0">
              <a:latin typeface="+mj-lt"/>
            </a:endParaRPr>
          </a:p>
          <a:p>
            <a:pPr marL="0" indent="0" algn="l" rtl="0">
              <a:buNone/>
            </a:pPr>
            <a:endParaRPr lang="he-IL" dirty="0">
              <a:latin typeface="+mj-lt"/>
            </a:endParaRPr>
          </a:p>
          <a:p>
            <a:pPr algn="l" rtl="0"/>
            <a:endParaRPr lang="he-IL" dirty="0">
              <a:latin typeface="+mj-lt"/>
            </a:endParaRPr>
          </a:p>
          <a:p>
            <a:pPr algn="l" rtl="0"/>
            <a:endParaRPr lang="he-IL" dirty="0" smtClean="0">
              <a:latin typeface="+mj-lt"/>
            </a:endParaRPr>
          </a:p>
          <a:p>
            <a:pPr algn="l" rtl="0"/>
            <a:endParaRPr lang="he-IL" dirty="0">
              <a:latin typeface="+mj-lt"/>
            </a:endParaRPr>
          </a:p>
          <a:p>
            <a:pPr marL="0" indent="0" algn="l" rtl="0">
              <a:buNone/>
            </a:pPr>
            <a:endParaRPr lang="he-IL" dirty="0">
              <a:latin typeface="+mj-lt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981595" y="5530632"/>
            <a:ext cx="18473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he-IL" sz="3600" b="1" dirty="0">
              <a:solidFill>
                <a:srgbClr val="F8F8F8"/>
              </a:solidFill>
            </a:endParaRPr>
          </a:p>
        </p:txBody>
      </p:sp>
      <p:pic>
        <p:nvPicPr>
          <p:cNvPr id="6" name="Picture 1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88" y="6072188"/>
            <a:ext cx="12193588" cy="785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66520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 descr="C:\STOCKLAYOUTS\CURRENT PROJECTS\FN99803-PL\FN99803-IMG02.emf"/>
          <p:cNvPicPr>
            <a:picLocks noChangeAspect="1" noChangeArrowheads="1"/>
          </p:cNvPicPr>
          <p:nvPr/>
        </p:nvPicPr>
        <p:blipFill>
          <a:blip r:embed="rId2" r:link="rId3">
            <a:duotone>
              <a:schemeClr val="accent4">
                <a:shade val="45000"/>
                <a:satMod val="135000"/>
              </a:schemeClr>
              <a:prstClr val="white"/>
            </a:duotone>
            <a:lum bright="20000" contrast="-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84" t="9853" r="7310"/>
          <a:stretch>
            <a:fillRect/>
          </a:stretch>
        </p:blipFill>
        <p:spPr bwMode="auto">
          <a:xfrm rot="10800000">
            <a:off x="0" y="6082499"/>
            <a:ext cx="12192000" cy="775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6935" y="221332"/>
            <a:ext cx="10515600" cy="1325563"/>
          </a:xfrm>
        </p:spPr>
        <p:txBody>
          <a:bodyPr>
            <a:normAutofit/>
          </a:bodyPr>
          <a:lstStyle/>
          <a:p>
            <a:pPr algn="l" rtl="0"/>
            <a:r>
              <a:rPr lang="en-US" sz="3600" b="1" dirty="0">
                <a:solidFill>
                  <a:schemeClr val="bg2">
                    <a:lumMod val="50000"/>
                  </a:schemeClr>
                </a:solidFill>
                <a:cs typeface="Guttman Frnew" panose="02010401010101010101" pitchFamily="2" charset="-79"/>
              </a:rPr>
              <a:t>Who’s who?</a:t>
            </a:r>
            <a:endParaRPr lang="he-IL" sz="3600" b="1" dirty="0">
              <a:solidFill>
                <a:schemeClr val="bg2">
                  <a:lumMod val="50000"/>
                </a:schemeClr>
              </a:solidFill>
              <a:cs typeface="Guttman Frnew" panose="02010401010101010101" pitchFamily="2" charset="-79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20688" y="1606378"/>
            <a:ext cx="9612500" cy="5107460"/>
          </a:xfrm>
        </p:spPr>
        <p:txBody>
          <a:bodyPr>
            <a:normAutofit fontScale="77500" lnSpcReduction="20000"/>
          </a:bodyPr>
          <a:lstStyle/>
          <a:p>
            <a:pPr algn="l" rtl="0">
              <a:lnSpc>
                <a:spcPct val="150000"/>
              </a:lnSpc>
            </a:pPr>
            <a:r>
              <a:rPr lang="en-US" dirty="0">
                <a:solidFill>
                  <a:schemeClr val="bg2">
                    <a:lumMod val="50000"/>
                  </a:schemeClr>
                </a:solidFill>
                <a:latin typeface="+mj-lt"/>
              </a:rPr>
              <a:t>Your colleagues in </a:t>
            </a:r>
            <a:r>
              <a:rPr lang="en-US" dirty="0" smtClean="0">
                <a:solidFill>
                  <a:schemeClr val="bg2">
                    <a:lumMod val="50000"/>
                  </a:schemeClr>
                </a:solidFill>
                <a:latin typeface="+mj-lt"/>
              </a:rPr>
              <a:t>Israel: </a:t>
            </a:r>
          </a:p>
          <a:p>
            <a:pPr lvl="1" algn="l" rtl="0">
              <a:lnSpc>
                <a:spcPct val="150000"/>
              </a:lnSpc>
            </a:pPr>
            <a:r>
              <a:rPr lang="en-US" dirty="0" smtClean="0">
                <a:solidFill>
                  <a:schemeClr val="bg2">
                    <a:lumMod val="50000"/>
                  </a:schemeClr>
                </a:solidFill>
                <a:latin typeface="+mj-lt"/>
              </a:rPr>
              <a:t>Many newcomers, small </a:t>
            </a:r>
            <a:r>
              <a:rPr lang="en-US" dirty="0" smtClean="0">
                <a:solidFill>
                  <a:schemeClr val="bg2">
                    <a:lumMod val="50000"/>
                  </a:schemeClr>
                </a:solidFill>
                <a:latin typeface="+mj-lt"/>
              </a:rPr>
              <a:t>teams, but clearly </a:t>
            </a:r>
            <a:r>
              <a:rPr lang="en-US" dirty="0" smtClean="0">
                <a:solidFill>
                  <a:schemeClr val="bg2">
                    <a:lumMod val="50000"/>
                  </a:schemeClr>
                </a:solidFill>
                <a:latin typeface="+mj-lt"/>
              </a:rPr>
              <a:t>e</a:t>
            </a:r>
            <a:r>
              <a:rPr lang="en-US" dirty="0" smtClean="0">
                <a:solidFill>
                  <a:schemeClr val="bg2">
                    <a:lumMod val="50000"/>
                  </a:schemeClr>
                </a:solidFill>
                <a:latin typeface="+mj-lt"/>
              </a:rPr>
              <a:t>nthusiastic </a:t>
            </a:r>
            <a:endParaRPr lang="en-US" dirty="0">
              <a:solidFill>
                <a:schemeClr val="bg2">
                  <a:lumMod val="50000"/>
                </a:schemeClr>
              </a:solidFill>
              <a:latin typeface="+mj-lt"/>
            </a:endParaRPr>
          </a:p>
          <a:p>
            <a:pPr algn="l" rtl="0">
              <a:lnSpc>
                <a:spcPct val="150000"/>
              </a:lnSpc>
            </a:pPr>
            <a:r>
              <a:rPr lang="en-US" dirty="0" smtClean="0">
                <a:solidFill>
                  <a:schemeClr val="bg2">
                    <a:lumMod val="50000"/>
                  </a:schemeClr>
                </a:solidFill>
                <a:latin typeface="+mj-lt"/>
              </a:rPr>
              <a:t>The </a:t>
            </a:r>
            <a:r>
              <a:rPr lang="en-US" dirty="0">
                <a:solidFill>
                  <a:schemeClr val="bg2">
                    <a:lumMod val="50000"/>
                  </a:schemeClr>
                </a:solidFill>
                <a:latin typeface="+mj-lt"/>
              </a:rPr>
              <a:t>Israeli </a:t>
            </a:r>
            <a:r>
              <a:rPr lang="en-US" dirty="0" smtClean="0">
                <a:solidFill>
                  <a:schemeClr val="bg2">
                    <a:lumMod val="50000"/>
                  </a:schemeClr>
                </a:solidFill>
                <a:latin typeface="+mj-lt"/>
              </a:rPr>
              <a:t>HEIs:</a:t>
            </a:r>
          </a:p>
          <a:p>
            <a:pPr lvl="1" algn="l" rtl="0">
              <a:lnSpc>
                <a:spcPct val="150000"/>
              </a:lnSpc>
            </a:pPr>
            <a:r>
              <a:rPr lang="en-US" dirty="0" smtClean="0">
                <a:solidFill>
                  <a:schemeClr val="bg2">
                    <a:lumMod val="50000"/>
                  </a:schemeClr>
                </a:solidFill>
                <a:latin typeface="+mj-lt"/>
              </a:rPr>
              <a:t>Many new </a:t>
            </a:r>
            <a:r>
              <a:rPr lang="en-US" dirty="0" smtClean="0">
                <a:solidFill>
                  <a:schemeClr val="bg2">
                    <a:lumMod val="50000"/>
                  </a:schemeClr>
                </a:solidFill>
                <a:latin typeface="+mj-lt"/>
              </a:rPr>
              <a:t>strategies, </a:t>
            </a:r>
            <a:r>
              <a:rPr lang="en-US" dirty="0" smtClean="0">
                <a:solidFill>
                  <a:schemeClr val="bg2">
                    <a:lumMod val="50000"/>
                  </a:schemeClr>
                </a:solidFill>
                <a:latin typeface="+mj-lt"/>
              </a:rPr>
              <a:t>building facilities, </a:t>
            </a:r>
            <a:r>
              <a:rPr lang="en-US" dirty="0" smtClean="0">
                <a:solidFill>
                  <a:schemeClr val="bg2">
                    <a:lumMod val="50000"/>
                  </a:schemeClr>
                </a:solidFill>
                <a:latin typeface="+mj-lt"/>
              </a:rPr>
              <a:t>small </a:t>
            </a:r>
            <a:r>
              <a:rPr lang="en-US" dirty="0" smtClean="0">
                <a:solidFill>
                  <a:schemeClr val="bg2">
                    <a:lumMod val="50000"/>
                  </a:schemeClr>
                </a:solidFill>
                <a:latin typeface="+mj-lt"/>
              </a:rPr>
              <a:t>funds  </a:t>
            </a:r>
            <a:endParaRPr lang="en-US" dirty="0">
              <a:solidFill>
                <a:schemeClr val="bg2">
                  <a:lumMod val="50000"/>
                </a:schemeClr>
              </a:solidFill>
              <a:latin typeface="+mj-lt"/>
            </a:endParaRPr>
          </a:p>
          <a:p>
            <a:pPr algn="l" rtl="0">
              <a:lnSpc>
                <a:spcPct val="150000"/>
              </a:lnSpc>
            </a:pPr>
            <a:r>
              <a:rPr lang="en-US" dirty="0">
                <a:solidFill>
                  <a:schemeClr val="bg2">
                    <a:lumMod val="50000"/>
                  </a:schemeClr>
                </a:solidFill>
                <a:latin typeface="+mj-lt"/>
              </a:rPr>
              <a:t>The Israeli </a:t>
            </a:r>
            <a:r>
              <a:rPr lang="en-US" dirty="0" smtClean="0">
                <a:solidFill>
                  <a:schemeClr val="bg2">
                    <a:lumMod val="50000"/>
                  </a:schemeClr>
                </a:solidFill>
                <a:latin typeface="+mj-lt"/>
              </a:rPr>
              <a:t>Student:</a:t>
            </a:r>
          </a:p>
          <a:p>
            <a:pPr lvl="1" algn="l" rtl="0">
              <a:lnSpc>
                <a:spcPct val="150000"/>
              </a:lnSpc>
            </a:pPr>
            <a:r>
              <a:rPr lang="en-US" dirty="0" smtClean="0">
                <a:solidFill>
                  <a:schemeClr val="bg2">
                    <a:lumMod val="50000"/>
                  </a:schemeClr>
                </a:solidFill>
                <a:latin typeface="+mj-lt"/>
              </a:rPr>
              <a:t>Age</a:t>
            </a:r>
            <a:r>
              <a:rPr lang="en-US" dirty="0">
                <a:solidFill>
                  <a:schemeClr val="bg2">
                    <a:lumMod val="50000"/>
                  </a:schemeClr>
                </a:solidFill>
                <a:latin typeface="+mj-lt"/>
              </a:rPr>
              <a:t>, culture</a:t>
            </a:r>
            <a:r>
              <a:rPr lang="en-US" dirty="0" smtClean="0">
                <a:solidFill>
                  <a:schemeClr val="bg2">
                    <a:lumMod val="50000"/>
                  </a:schemeClr>
                </a:solidFill>
                <a:latin typeface="+mj-lt"/>
              </a:rPr>
              <a:t>, religion, almost </a:t>
            </a:r>
            <a:r>
              <a:rPr lang="en-US" dirty="0">
                <a:solidFill>
                  <a:schemeClr val="bg2">
                    <a:lumMod val="50000"/>
                  </a:schemeClr>
                </a:solidFill>
                <a:latin typeface="+mj-lt"/>
              </a:rPr>
              <a:t>no </a:t>
            </a:r>
            <a:r>
              <a:rPr lang="en-US" dirty="0" smtClean="0">
                <a:solidFill>
                  <a:schemeClr val="bg2">
                    <a:lumMod val="50000"/>
                  </a:schemeClr>
                </a:solidFill>
                <a:latin typeface="+mj-lt"/>
              </a:rPr>
              <a:t>outbound mobility  </a:t>
            </a:r>
            <a:endParaRPr lang="en-US" dirty="0">
              <a:solidFill>
                <a:schemeClr val="bg2">
                  <a:lumMod val="50000"/>
                </a:schemeClr>
              </a:solidFill>
              <a:latin typeface="+mj-lt"/>
            </a:endParaRPr>
          </a:p>
          <a:p>
            <a:pPr algn="l" rtl="0">
              <a:lnSpc>
                <a:spcPct val="150000"/>
              </a:lnSpc>
            </a:pPr>
            <a:r>
              <a:rPr lang="en-US" dirty="0" smtClean="0">
                <a:solidFill>
                  <a:schemeClr val="bg2">
                    <a:lumMod val="50000"/>
                  </a:schemeClr>
                </a:solidFill>
                <a:latin typeface="+mj-lt"/>
              </a:rPr>
              <a:t>The Israeli administrative staff </a:t>
            </a:r>
          </a:p>
          <a:p>
            <a:pPr lvl="1" algn="l" rtl="0">
              <a:lnSpc>
                <a:spcPct val="150000"/>
              </a:lnSpc>
            </a:pPr>
            <a:r>
              <a:rPr lang="en-US" dirty="0" smtClean="0">
                <a:solidFill>
                  <a:schemeClr val="bg2">
                    <a:lumMod val="50000"/>
                  </a:schemeClr>
                </a:solidFill>
                <a:latin typeface="+mj-lt"/>
              </a:rPr>
              <a:t>Enthusiastic about mobility, in many cases not very internationalized </a:t>
            </a:r>
          </a:p>
          <a:p>
            <a:pPr algn="l" rtl="0">
              <a:lnSpc>
                <a:spcPct val="150000"/>
              </a:lnSpc>
            </a:pPr>
            <a:r>
              <a:rPr lang="en-US" dirty="0" smtClean="0">
                <a:solidFill>
                  <a:schemeClr val="bg2">
                    <a:lumMod val="50000"/>
                  </a:schemeClr>
                </a:solidFill>
                <a:latin typeface="+mj-lt"/>
              </a:rPr>
              <a:t>The </a:t>
            </a:r>
            <a:r>
              <a:rPr lang="en-US" dirty="0">
                <a:solidFill>
                  <a:schemeClr val="bg2">
                    <a:lumMod val="50000"/>
                  </a:schemeClr>
                </a:solidFill>
                <a:latin typeface="+mj-lt"/>
              </a:rPr>
              <a:t>Israeli academic </a:t>
            </a:r>
            <a:r>
              <a:rPr lang="en-US" dirty="0" smtClean="0">
                <a:solidFill>
                  <a:schemeClr val="bg2">
                    <a:lumMod val="50000"/>
                  </a:schemeClr>
                </a:solidFill>
                <a:latin typeface="+mj-lt"/>
              </a:rPr>
              <a:t>staff:</a:t>
            </a:r>
          </a:p>
          <a:p>
            <a:pPr lvl="1" algn="l" rtl="0">
              <a:lnSpc>
                <a:spcPct val="150000"/>
              </a:lnSpc>
            </a:pPr>
            <a:r>
              <a:rPr lang="en-US" dirty="0" smtClean="0">
                <a:solidFill>
                  <a:schemeClr val="bg2">
                    <a:lumMod val="50000"/>
                  </a:schemeClr>
                </a:solidFill>
                <a:latin typeface="+mj-lt"/>
              </a:rPr>
              <a:t>international </a:t>
            </a:r>
            <a:r>
              <a:rPr lang="en-US" dirty="0">
                <a:solidFill>
                  <a:schemeClr val="bg2">
                    <a:lumMod val="50000"/>
                  </a:schemeClr>
                </a:solidFill>
                <a:latin typeface="+mj-lt"/>
              </a:rPr>
              <a:t>research, not rewarded for teaching </a:t>
            </a:r>
            <a:r>
              <a:rPr lang="en-US" dirty="0" smtClean="0">
                <a:solidFill>
                  <a:schemeClr val="bg2">
                    <a:lumMod val="50000"/>
                  </a:schemeClr>
                </a:solidFill>
                <a:latin typeface="+mj-lt"/>
              </a:rPr>
              <a:t>abroad</a:t>
            </a:r>
            <a:endParaRPr lang="he-IL" dirty="0">
              <a:solidFill>
                <a:schemeClr val="bg2">
                  <a:lumMod val="50000"/>
                </a:schemeClr>
              </a:solidFill>
              <a:latin typeface="+mj-lt"/>
            </a:endParaRPr>
          </a:p>
        </p:txBody>
      </p:sp>
      <p:pic>
        <p:nvPicPr>
          <p:cNvPr id="6" name="Picture 2" descr="Image result for educational institution icon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806" y="2472911"/>
            <a:ext cx="903977" cy="8231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Image result for student icon"/>
          <p:cNvPicPr>
            <a:picLocks noChangeAspect="1" noChangeArrowheads="1"/>
          </p:cNvPicPr>
          <p:nvPr/>
        </p:nvPicPr>
        <p:blipFill>
          <a:blip r:embed="rId5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844" y="3378824"/>
            <a:ext cx="787449" cy="787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6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768410" y="1373646"/>
            <a:ext cx="888090" cy="88809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714806" y="5293624"/>
            <a:ext cx="849607" cy="84960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8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850681" y="4378062"/>
            <a:ext cx="703774" cy="703774"/>
          </a:xfrm>
          <a:prstGeom prst="rect">
            <a:avLst/>
          </a:prstGeom>
        </p:spPr>
      </p:pic>
      <p:pic>
        <p:nvPicPr>
          <p:cNvPr id="12" name="Picture 20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78733" y="6241540"/>
            <a:ext cx="2008550" cy="571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728832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09545" y="4050884"/>
            <a:ext cx="545590" cy="54559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06465" y="3588301"/>
            <a:ext cx="585212" cy="43890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8" name="Picture 22" descr="Glossy round icon. Download flag icon of Germany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3226" y="3576274"/>
            <a:ext cx="606234" cy="4565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090904" y="4110953"/>
            <a:ext cx="492231" cy="49223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713783" y="2983394"/>
            <a:ext cx="558860" cy="419145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702856" y="4107604"/>
            <a:ext cx="594009" cy="444934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68276" y="2657293"/>
            <a:ext cx="617090" cy="617090"/>
          </a:xfrm>
          <a:prstGeom prst="rect">
            <a:avLst/>
          </a:prstGeom>
        </p:spPr>
      </p:pic>
      <p:sp>
        <p:nvSpPr>
          <p:cNvPr id="3" name="AutoShape 2" descr="Image result for lego brick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/>
          </a:p>
        </p:txBody>
      </p:sp>
      <p:pic>
        <p:nvPicPr>
          <p:cNvPr id="32" name="Picture 31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6071548"/>
            <a:ext cx="12193057" cy="786452"/>
          </a:xfrm>
          <a:prstGeom prst="rect">
            <a:avLst/>
          </a:prstGeom>
        </p:spPr>
      </p:pic>
      <p:cxnSp>
        <p:nvCxnSpPr>
          <p:cNvPr id="14" name="Straight Arrow Connector 13"/>
          <p:cNvCxnSpPr/>
          <p:nvPr/>
        </p:nvCxnSpPr>
        <p:spPr>
          <a:xfrm>
            <a:off x="931554" y="3501078"/>
            <a:ext cx="11057469" cy="42652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42" name="Content Placeholder 3"/>
          <p:cNvPicPr>
            <a:picLocks noChangeAspect="1"/>
          </p:cNvPicPr>
          <p:nvPr/>
        </p:nvPicPr>
        <p:blipFill>
          <a:blip r:embed="rId11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718383" y="3035046"/>
            <a:ext cx="1430754" cy="952102"/>
          </a:xfrm>
          <a:prstGeom prst="rect">
            <a:avLst/>
          </a:prstGeom>
        </p:spPr>
      </p:pic>
      <p:sp>
        <p:nvSpPr>
          <p:cNvPr id="37" name="Down Arrow 36"/>
          <p:cNvSpPr/>
          <p:nvPr/>
        </p:nvSpPr>
        <p:spPr>
          <a:xfrm>
            <a:off x="1896699" y="5015790"/>
            <a:ext cx="330557" cy="371842"/>
          </a:xfrm>
          <a:prstGeom prst="downArrow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45" name="Down Arrow 44"/>
          <p:cNvSpPr/>
          <p:nvPr/>
        </p:nvSpPr>
        <p:spPr>
          <a:xfrm rot="10800000">
            <a:off x="1896698" y="5471229"/>
            <a:ext cx="330557" cy="421673"/>
          </a:xfrm>
          <a:prstGeom prst="downArrow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pic>
        <p:nvPicPr>
          <p:cNvPr id="49" name="Picture 48"/>
          <p:cNvPicPr>
            <a:picLocks noChangeAspect="1"/>
          </p:cNvPicPr>
          <p:nvPr/>
        </p:nvPicPr>
        <p:blipFill>
          <a:blip r:embed="rId12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0938703" y="3130593"/>
            <a:ext cx="720520" cy="629522"/>
          </a:xfrm>
          <a:prstGeom prst="rect">
            <a:avLst/>
          </a:prstGeom>
        </p:spPr>
      </p:pic>
      <p:sp>
        <p:nvSpPr>
          <p:cNvPr id="12" name="Rounded Rectangle 11"/>
          <p:cNvSpPr/>
          <p:nvPr/>
        </p:nvSpPr>
        <p:spPr>
          <a:xfrm>
            <a:off x="180281" y="3760114"/>
            <a:ext cx="1493348" cy="1212555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600" dirty="0" smtClean="0">
                <a:solidFill>
                  <a:srgbClr val="002060"/>
                </a:solidFill>
              </a:rPr>
              <a:t>About </a:t>
            </a:r>
            <a:r>
              <a:rPr lang="en-US" sz="1600" dirty="0" smtClean="0">
                <a:solidFill>
                  <a:srgbClr val="002060"/>
                </a:solidFill>
              </a:rPr>
              <a:t>84% </a:t>
            </a:r>
            <a:r>
              <a:rPr lang="en-US" sz="1600" dirty="0" smtClean="0">
                <a:solidFill>
                  <a:srgbClr val="002060"/>
                </a:solidFill>
              </a:rPr>
              <a:t>of HEIs participate in </a:t>
            </a:r>
            <a:r>
              <a:rPr lang="en-US" sz="1600" b="1" dirty="0" smtClean="0">
                <a:solidFill>
                  <a:srgbClr val="002060"/>
                </a:solidFill>
              </a:rPr>
              <a:t>E+</a:t>
            </a:r>
            <a:r>
              <a:rPr lang="en-US" sz="1600" dirty="0" smtClean="0">
                <a:solidFill>
                  <a:srgbClr val="002060"/>
                </a:solidFill>
              </a:rPr>
              <a:t> Mobility</a:t>
            </a:r>
            <a:endParaRPr lang="he-IL" sz="1600" dirty="0">
              <a:solidFill>
                <a:srgbClr val="002060"/>
              </a:solidFill>
            </a:endParaRPr>
          </a:p>
        </p:txBody>
      </p:sp>
      <p:sp>
        <p:nvSpPr>
          <p:cNvPr id="34" name="Rounded Rectangle 33"/>
          <p:cNvSpPr/>
          <p:nvPr/>
        </p:nvSpPr>
        <p:spPr>
          <a:xfrm>
            <a:off x="2273655" y="4896006"/>
            <a:ext cx="1493348" cy="1212555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600" dirty="0">
                <a:solidFill>
                  <a:srgbClr val="002060"/>
                </a:solidFill>
              </a:rPr>
              <a:t>From “yes why not” to strategic partnerships</a:t>
            </a:r>
            <a:endParaRPr lang="he-IL" sz="1600" dirty="0">
              <a:solidFill>
                <a:srgbClr val="002060"/>
              </a:solidFill>
            </a:endParaRPr>
          </a:p>
        </p:txBody>
      </p:sp>
      <p:sp>
        <p:nvSpPr>
          <p:cNvPr id="35" name="Rounded Rectangle 34"/>
          <p:cNvSpPr/>
          <p:nvPr/>
        </p:nvSpPr>
        <p:spPr>
          <a:xfrm>
            <a:off x="4642340" y="4200304"/>
            <a:ext cx="1493348" cy="796065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600" dirty="0" smtClean="0">
                <a:solidFill>
                  <a:srgbClr val="002060"/>
                </a:solidFill>
              </a:rPr>
              <a:t>Joint preparation of application </a:t>
            </a:r>
            <a:endParaRPr lang="he-IL" sz="1600" dirty="0">
              <a:solidFill>
                <a:srgbClr val="002060"/>
              </a:solidFill>
            </a:endParaRPr>
          </a:p>
        </p:txBody>
      </p:sp>
      <p:sp>
        <p:nvSpPr>
          <p:cNvPr id="38" name="Rounded Rectangle 37"/>
          <p:cNvSpPr/>
          <p:nvPr/>
        </p:nvSpPr>
        <p:spPr>
          <a:xfrm>
            <a:off x="6441147" y="4969443"/>
            <a:ext cx="2059257" cy="950795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600" dirty="0" smtClean="0">
                <a:solidFill>
                  <a:srgbClr val="002060"/>
                </a:solidFill>
              </a:rPr>
              <a:t>Synchronize working structures and calendar </a:t>
            </a:r>
            <a:endParaRPr lang="he-IL" sz="1600" dirty="0">
              <a:solidFill>
                <a:srgbClr val="002060"/>
              </a:solidFill>
            </a:endParaRPr>
          </a:p>
        </p:txBody>
      </p:sp>
      <p:pic>
        <p:nvPicPr>
          <p:cNvPr id="33" name="Picture 32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 rot="1864334">
            <a:off x="8455762" y="3295555"/>
            <a:ext cx="735210" cy="607218"/>
          </a:xfrm>
          <a:prstGeom prst="rect">
            <a:avLst/>
          </a:prstGeom>
        </p:spPr>
      </p:pic>
      <p:sp>
        <p:nvSpPr>
          <p:cNvPr id="39" name="Rounded Rectangle 38"/>
          <p:cNvSpPr/>
          <p:nvPr/>
        </p:nvSpPr>
        <p:spPr>
          <a:xfrm>
            <a:off x="8953732" y="4232341"/>
            <a:ext cx="1570194" cy="867745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600" dirty="0">
                <a:solidFill>
                  <a:srgbClr val="002060"/>
                </a:solidFill>
              </a:rPr>
              <a:t>Prepare students and staff</a:t>
            </a:r>
          </a:p>
        </p:txBody>
      </p:sp>
      <p:sp>
        <p:nvSpPr>
          <p:cNvPr id="40" name="Rounded Rectangle 39"/>
          <p:cNvSpPr/>
          <p:nvPr/>
        </p:nvSpPr>
        <p:spPr>
          <a:xfrm>
            <a:off x="10948575" y="4791151"/>
            <a:ext cx="928997" cy="465746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600" b="1" dirty="0" smtClean="0">
                <a:solidFill>
                  <a:srgbClr val="002060"/>
                </a:solidFill>
              </a:rPr>
              <a:t>QA</a:t>
            </a:r>
            <a:endParaRPr lang="en-US" sz="1600" b="1" dirty="0">
              <a:solidFill>
                <a:srgbClr val="002060"/>
              </a:solidFill>
            </a:endParaRPr>
          </a:p>
        </p:txBody>
      </p:sp>
      <p:sp>
        <p:nvSpPr>
          <p:cNvPr id="16" name="Oval Callout 15"/>
          <p:cNvSpPr/>
          <p:nvPr/>
        </p:nvSpPr>
        <p:spPr>
          <a:xfrm>
            <a:off x="1896698" y="1056023"/>
            <a:ext cx="1424145" cy="943777"/>
          </a:xfrm>
          <a:prstGeom prst="wedgeEllipseCallou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dirty="0" smtClean="0">
                <a:solidFill>
                  <a:srgbClr val="002060"/>
                </a:solidFill>
              </a:rPr>
              <a:t>Contact the </a:t>
            </a:r>
            <a:r>
              <a:rPr lang="en-US" b="1" dirty="0" smtClean="0">
                <a:solidFill>
                  <a:srgbClr val="002060"/>
                </a:solidFill>
              </a:rPr>
              <a:t>NEO</a:t>
            </a:r>
            <a:endParaRPr lang="he-IL" b="1" dirty="0">
              <a:solidFill>
                <a:srgbClr val="002060"/>
              </a:solidFill>
            </a:endParaRPr>
          </a:p>
        </p:txBody>
      </p:sp>
      <p:sp>
        <p:nvSpPr>
          <p:cNvPr id="52" name="Oval Callout 51"/>
          <p:cNvSpPr/>
          <p:nvPr/>
        </p:nvSpPr>
        <p:spPr>
          <a:xfrm>
            <a:off x="3286469" y="288569"/>
            <a:ext cx="1496440" cy="1125859"/>
          </a:xfrm>
          <a:prstGeom prst="wedgeEllipseCallou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dirty="0" smtClean="0">
                <a:solidFill>
                  <a:srgbClr val="002060"/>
                </a:solidFill>
              </a:rPr>
              <a:t>Find ways to meet!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53" name="Oval Callout 52"/>
          <p:cNvSpPr/>
          <p:nvPr/>
        </p:nvSpPr>
        <p:spPr>
          <a:xfrm>
            <a:off x="3882183" y="1534802"/>
            <a:ext cx="1496440" cy="1125859"/>
          </a:xfrm>
          <a:prstGeom prst="wedgeEllipseCallou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dirty="0" smtClean="0">
                <a:solidFill>
                  <a:srgbClr val="002060"/>
                </a:solidFill>
              </a:rPr>
              <a:t>Use staff mobility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54" name="Oval Callout 53"/>
          <p:cNvSpPr/>
          <p:nvPr/>
        </p:nvSpPr>
        <p:spPr>
          <a:xfrm>
            <a:off x="5188267" y="863846"/>
            <a:ext cx="1144113" cy="770676"/>
          </a:xfrm>
          <a:prstGeom prst="wedgeEllipseCallou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dirty="0" smtClean="0">
                <a:solidFill>
                  <a:srgbClr val="002060"/>
                </a:solidFill>
              </a:rPr>
              <a:t>Use OS?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55" name="Oval Callout 54"/>
          <p:cNvSpPr/>
          <p:nvPr/>
        </p:nvSpPr>
        <p:spPr>
          <a:xfrm>
            <a:off x="6463861" y="1164325"/>
            <a:ext cx="1777849" cy="1291370"/>
          </a:xfrm>
          <a:prstGeom prst="wedgeEllipseCallou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dirty="0">
                <a:solidFill>
                  <a:srgbClr val="002060"/>
                </a:solidFill>
              </a:rPr>
              <a:t>Build a structured work </a:t>
            </a:r>
            <a:r>
              <a:rPr lang="en-US" dirty="0" smtClean="0">
                <a:solidFill>
                  <a:srgbClr val="002060"/>
                </a:solidFill>
              </a:rPr>
              <a:t>plan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56" name="Oval Callout 55"/>
          <p:cNvSpPr/>
          <p:nvPr/>
        </p:nvSpPr>
        <p:spPr>
          <a:xfrm>
            <a:off x="7960980" y="178880"/>
            <a:ext cx="1777849" cy="1291370"/>
          </a:xfrm>
          <a:prstGeom prst="wedgeEllipseCallou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dirty="0">
                <a:solidFill>
                  <a:srgbClr val="002060"/>
                </a:solidFill>
              </a:rPr>
              <a:t>Streamline Processes</a:t>
            </a:r>
            <a:r>
              <a:rPr lang="en-US" dirty="0" smtClean="0">
                <a:solidFill>
                  <a:srgbClr val="002060"/>
                </a:solidFill>
              </a:rPr>
              <a:t>? 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57" name="Oval Callout 56"/>
          <p:cNvSpPr/>
          <p:nvPr/>
        </p:nvSpPr>
        <p:spPr>
          <a:xfrm>
            <a:off x="9034564" y="1508859"/>
            <a:ext cx="2147668" cy="1290614"/>
          </a:xfrm>
          <a:prstGeom prst="wedgeEllipseCallou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dirty="0" smtClean="0">
                <a:solidFill>
                  <a:srgbClr val="002060"/>
                </a:solidFill>
              </a:rPr>
              <a:t>Add your partners to the Mobility </a:t>
            </a:r>
            <a:r>
              <a:rPr lang="en-US" dirty="0">
                <a:solidFill>
                  <a:srgbClr val="002060"/>
                </a:solidFill>
              </a:rPr>
              <a:t>tool </a:t>
            </a:r>
            <a:r>
              <a:rPr lang="en-US" dirty="0" smtClean="0">
                <a:solidFill>
                  <a:srgbClr val="002060"/>
                </a:solidFill>
              </a:rPr>
              <a:t>?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58" name="Oval Callout 57"/>
          <p:cNvSpPr/>
          <p:nvPr/>
        </p:nvSpPr>
        <p:spPr>
          <a:xfrm>
            <a:off x="10523926" y="282209"/>
            <a:ext cx="1600946" cy="950075"/>
          </a:xfrm>
          <a:prstGeom prst="wedgeEllipseCallou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dirty="0" smtClean="0">
                <a:solidFill>
                  <a:srgbClr val="002060"/>
                </a:solidFill>
              </a:rPr>
              <a:t>Build internal QA </a:t>
            </a:r>
            <a:endParaRPr lang="en-US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86758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  <p:bldP spid="45" grpId="0" animBg="1"/>
      <p:bldP spid="12" grpId="0" animBg="1"/>
      <p:bldP spid="34" grpId="0" animBg="1"/>
      <p:bldP spid="35" grpId="0" animBg="1"/>
      <p:bldP spid="38" grpId="0" animBg="1"/>
      <p:bldP spid="39" grpId="0" animBg="1"/>
      <p:bldP spid="40" grpId="0" animBg="1"/>
      <p:bldP spid="16" grpId="0" animBg="1"/>
      <p:bldP spid="52" grpId="0" animBg="1"/>
      <p:bldP spid="53" grpId="0" animBg="1"/>
      <p:bldP spid="54" grpId="0" animBg="1"/>
      <p:bldP spid="55" grpId="0" animBg="1"/>
      <p:bldP spid="56" grpId="0" animBg="1"/>
      <p:bldP spid="57" grpId="0" animBg="1"/>
      <p:bldP spid="58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 rtl="0"/>
            <a:r>
              <a:rPr lang="en-US" sz="3200" dirty="0">
                <a:solidFill>
                  <a:schemeClr val="bg2">
                    <a:lumMod val="50000"/>
                  </a:schemeClr>
                </a:solidFill>
                <a:cs typeface="Guttman Frnew" panose="02010401010101010101" pitchFamily="2" charset="-79"/>
              </a:rPr>
              <a:t>The Future of Erasmus+, what can we expect ?</a:t>
            </a:r>
            <a:endParaRPr lang="he-IL" sz="3200" dirty="0">
              <a:solidFill>
                <a:schemeClr val="bg2">
                  <a:lumMod val="50000"/>
                </a:schemeClr>
              </a:solidFill>
              <a:cs typeface="Guttman Frnew" panose="02010401010101010101" pitchFamily="2" charset="-79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946" y="1964116"/>
            <a:ext cx="5441184" cy="300364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071548"/>
            <a:ext cx="12193057" cy="78645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47130" y="1964116"/>
            <a:ext cx="6309875" cy="32336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172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51654" y="1589886"/>
            <a:ext cx="6472998" cy="4406181"/>
          </a:xfrm>
          <a:prstGeom prst="rect">
            <a:avLst/>
          </a:prstGeom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pPr algn="l" rtl="0"/>
            <a:r>
              <a:rPr lang="en-US" sz="3200" dirty="0">
                <a:solidFill>
                  <a:schemeClr val="bg2">
                    <a:lumMod val="50000"/>
                  </a:schemeClr>
                </a:solidFill>
                <a:cs typeface="Guttman Frnew" panose="02010401010101010101" pitchFamily="2" charset="-79"/>
              </a:rPr>
              <a:t>The Future of Erasmus+, what can we expect ?</a:t>
            </a:r>
            <a:endParaRPr lang="he-IL" sz="3200" dirty="0">
              <a:solidFill>
                <a:schemeClr val="bg2">
                  <a:lumMod val="50000"/>
                </a:schemeClr>
              </a:solidFill>
              <a:cs typeface="Guttman Frnew" panose="02010401010101010101" pitchFamily="2" charset="-79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071548"/>
            <a:ext cx="12193057" cy="786452"/>
          </a:xfrm>
          <a:prstGeom prst="rect">
            <a:avLst/>
          </a:prstGeom>
        </p:spPr>
      </p:pic>
      <p:cxnSp>
        <p:nvCxnSpPr>
          <p:cNvPr id="9" name="Straight Connector 8"/>
          <p:cNvCxnSpPr/>
          <p:nvPr/>
        </p:nvCxnSpPr>
        <p:spPr>
          <a:xfrm>
            <a:off x="2710248" y="2058365"/>
            <a:ext cx="0" cy="3469224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36807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37229" y="1690688"/>
            <a:ext cx="8324850" cy="3981450"/>
          </a:xfrm>
          <a:prstGeom prst="rect">
            <a:avLst/>
          </a:prstGeom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pPr algn="l" rtl="0"/>
            <a:r>
              <a:rPr lang="en-US" sz="3200" dirty="0">
                <a:solidFill>
                  <a:schemeClr val="bg2">
                    <a:lumMod val="50000"/>
                  </a:schemeClr>
                </a:solidFill>
                <a:cs typeface="Guttman Frnew" panose="02010401010101010101" pitchFamily="2" charset="-79"/>
              </a:rPr>
              <a:t>The Future of Erasmus+, what can we expect ?</a:t>
            </a:r>
            <a:endParaRPr lang="he-IL" sz="3200" dirty="0">
              <a:solidFill>
                <a:schemeClr val="bg2">
                  <a:lumMod val="50000"/>
                </a:schemeClr>
              </a:solidFill>
              <a:cs typeface="Guttman Frnew" panose="02010401010101010101" pitchFamily="2" charset="-79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071548"/>
            <a:ext cx="12193057" cy="7864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1007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 rtl="0"/>
            <a:r>
              <a:rPr lang="en-US" dirty="0" smtClean="0"/>
              <a:t>What has Erasmus+ achieved so far in Israel?</a:t>
            </a:r>
          </a:p>
          <a:p>
            <a:pPr algn="l" rtl="0"/>
            <a:r>
              <a:rPr lang="en-US" dirty="0" smtClean="0"/>
              <a:t>How can you participate or take your partnership one step further?</a:t>
            </a:r>
          </a:p>
          <a:p>
            <a:pPr lvl="1" algn="l" rtl="0"/>
            <a:r>
              <a:rPr lang="en-US" dirty="0" smtClean="0"/>
              <a:t>Different actions – focus on Mobility with non </a:t>
            </a:r>
            <a:r>
              <a:rPr lang="en-US" dirty="0" err="1" smtClean="0"/>
              <a:t>eu</a:t>
            </a:r>
            <a:r>
              <a:rPr lang="en-US" dirty="0" smtClean="0"/>
              <a:t> partners  - </a:t>
            </a:r>
          </a:p>
          <a:p>
            <a:pPr lvl="1" algn="l" rtl="0"/>
            <a:r>
              <a:rPr lang="en-US" dirty="0" smtClean="0"/>
              <a:t>Find your partners</a:t>
            </a:r>
          </a:p>
          <a:p>
            <a:pPr lvl="1" algn="l" rtl="0"/>
            <a:r>
              <a:rPr lang="en-US" dirty="0" smtClean="0"/>
              <a:t>Ensure good partnership </a:t>
            </a:r>
          </a:p>
          <a:p>
            <a:pPr algn="l" rtl="0"/>
            <a:r>
              <a:rPr lang="en-US" dirty="0" smtClean="0"/>
              <a:t>The future of Erasmus+ </a:t>
            </a:r>
          </a:p>
          <a:p>
            <a:pPr lvl="1" algn="l" rtl="0"/>
            <a:r>
              <a:rPr lang="en-US" dirty="0" smtClean="0"/>
              <a:t>What can we expect</a:t>
            </a:r>
          </a:p>
          <a:p>
            <a:pPr lvl="1" algn="l" rtl="0"/>
            <a:endParaRPr lang="en-US" dirty="0"/>
          </a:p>
          <a:p>
            <a:pPr algn="l" rtl="0"/>
            <a:r>
              <a:rPr lang="en-US" dirty="0" smtClean="0"/>
              <a:t>Questions </a:t>
            </a:r>
          </a:p>
          <a:p>
            <a:pPr algn="l" rtl="0"/>
            <a:endParaRPr lang="en-US" dirty="0" smtClean="0"/>
          </a:p>
          <a:p>
            <a:pPr algn="l" rtl="0"/>
            <a:endParaRPr lang="he-IL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804553" y="6194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>
            <a:lvl1pPr algn="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rtl="0"/>
            <a:r>
              <a:rPr lang="en-US" sz="3600" smtClean="0">
                <a:solidFill>
                  <a:schemeClr val="bg2">
                    <a:lumMod val="50000"/>
                  </a:schemeClr>
                </a:solidFill>
              </a:rPr>
              <a:t>Overview</a:t>
            </a:r>
            <a:endParaRPr lang="he-IL" sz="3600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91606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rapezoid 21"/>
          <p:cNvSpPr/>
          <p:nvPr/>
        </p:nvSpPr>
        <p:spPr>
          <a:xfrm rot="5400000">
            <a:off x="3767287" y="-506830"/>
            <a:ext cx="5590432" cy="8085359"/>
          </a:xfrm>
          <a:prstGeom prst="trapezoid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he-IL" dirty="0">
              <a:solidFill>
                <a:prstClr val="white"/>
              </a:solidFill>
            </a:endParaRPr>
          </a:p>
        </p:txBody>
      </p:sp>
      <p:grpSp>
        <p:nvGrpSpPr>
          <p:cNvPr id="70663" name="Group 12"/>
          <p:cNvGrpSpPr>
            <a:grpSpLocks/>
          </p:cNvGrpSpPr>
          <p:nvPr/>
        </p:nvGrpSpPr>
        <p:grpSpPr bwMode="auto">
          <a:xfrm rot="10800000" flipV="1">
            <a:off x="3233440" y="1906985"/>
            <a:ext cx="270272" cy="369888"/>
            <a:chOff x="107873663" y="106646404"/>
            <a:chExt cx="146611" cy="173221"/>
          </a:xfrm>
        </p:grpSpPr>
        <p:sp>
          <p:nvSpPr>
            <p:cNvPr id="70667" name="Oval 13"/>
            <p:cNvSpPr>
              <a:spLocks noChangeArrowheads="1"/>
            </p:cNvSpPr>
            <p:nvPr/>
          </p:nvSpPr>
          <p:spPr bwMode="auto">
            <a:xfrm flipH="1">
              <a:off x="107873663" y="106715046"/>
              <a:ext cx="31142" cy="34499"/>
            </a:xfrm>
            <a:prstGeom prst="ellipse">
              <a:avLst/>
            </a:prstGeom>
            <a:solidFill>
              <a:srgbClr val="FFCC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  <p:txBody>
            <a:bodyPr lIns="36576" tIns="36576" rIns="36576" bIns="36576"/>
            <a:lstStyle>
              <a:lvl1pPr>
                <a:defRPr sz="1200">
                  <a:solidFill>
                    <a:srgbClr val="0F5494"/>
                  </a:solidFill>
                  <a:latin typeface="Verdana" pitchFamily="34" charset="0"/>
                </a:defRPr>
              </a:lvl1pPr>
              <a:lvl2pPr marL="742950" indent="-285750">
                <a:defRPr sz="1200">
                  <a:solidFill>
                    <a:srgbClr val="0F5494"/>
                  </a:solidFill>
                  <a:latin typeface="Verdana" pitchFamily="34" charset="0"/>
                </a:defRPr>
              </a:lvl2pPr>
              <a:lvl3pPr marL="1143000" indent="-228600">
                <a:defRPr sz="1200">
                  <a:solidFill>
                    <a:srgbClr val="0F5494"/>
                  </a:solidFill>
                  <a:latin typeface="Verdana" pitchFamily="34" charset="0"/>
                </a:defRPr>
              </a:lvl3pPr>
              <a:lvl4pPr marL="1600200" indent="-228600">
                <a:defRPr sz="1200">
                  <a:solidFill>
                    <a:srgbClr val="0F5494"/>
                  </a:solidFill>
                  <a:latin typeface="Verdana" pitchFamily="34" charset="0"/>
                </a:defRPr>
              </a:lvl4pPr>
              <a:lvl5pPr marL="2057400" indent="-228600">
                <a:defRPr sz="1200">
                  <a:solidFill>
                    <a:srgbClr val="0F5494"/>
                  </a:solidFill>
                  <a:latin typeface="Verdana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0F5494"/>
                  </a:solidFill>
                  <a:latin typeface="Verdana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0F5494"/>
                  </a:solidFill>
                  <a:latin typeface="Verdana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0F5494"/>
                  </a:solidFill>
                  <a:latin typeface="Verdana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0F5494"/>
                  </a:solidFill>
                  <a:latin typeface="Verdana" pitchFamily="34" charset="0"/>
                </a:defRPr>
              </a:lvl9pPr>
            </a:lstStyle>
            <a:p>
              <a:pPr algn="r" rtl="1" eaLnBrk="1" hangingPunct="1"/>
              <a:endParaRPr lang="he-IL" altLang="he-IL" sz="1800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sp>
          <p:nvSpPr>
            <p:cNvPr id="70668" name="Oval 14"/>
            <p:cNvSpPr>
              <a:spLocks noChangeArrowheads="1"/>
            </p:cNvSpPr>
            <p:nvPr/>
          </p:nvSpPr>
          <p:spPr bwMode="auto">
            <a:xfrm flipH="1">
              <a:off x="107911721" y="106692226"/>
              <a:ext cx="31141" cy="34499"/>
            </a:xfrm>
            <a:prstGeom prst="ellipse">
              <a:avLst/>
            </a:prstGeom>
            <a:solidFill>
              <a:srgbClr val="FFCC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  <p:txBody>
            <a:bodyPr lIns="36576" tIns="36576" rIns="36576" bIns="36576"/>
            <a:lstStyle>
              <a:lvl1pPr>
                <a:defRPr sz="1200">
                  <a:solidFill>
                    <a:srgbClr val="0F5494"/>
                  </a:solidFill>
                  <a:latin typeface="Verdana" pitchFamily="34" charset="0"/>
                </a:defRPr>
              </a:lvl1pPr>
              <a:lvl2pPr marL="742950" indent="-285750">
                <a:defRPr sz="1200">
                  <a:solidFill>
                    <a:srgbClr val="0F5494"/>
                  </a:solidFill>
                  <a:latin typeface="Verdana" pitchFamily="34" charset="0"/>
                </a:defRPr>
              </a:lvl2pPr>
              <a:lvl3pPr marL="1143000" indent="-228600">
                <a:defRPr sz="1200">
                  <a:solidFill>
                    <a:srgbClr val="0F5494"/>
                  </a:solidFill>
                  <a:latin typeface="Verdana" pitchFamily="34" charset="0"/>
                </a:defRPr>
              </a:lvl3pPr>
              <a:lvl4pPr marL="1600200" indent="-228600">
                <a:defRPr sz="1200">
                  <a:solidFill>
                    <a:srgbClr val="0F5494"/>
                  </a:solidFill>
                  <a:latin typeface="Verdana" pitchFamily="34" charset="0"/>
                </a:defRPr>
              </a:lvl4pPr>
              <a:lvl5pPr marL="2057400" indent="-228600">
                <a:defRPr sz="1200">
                  <a:solidFill>
                    <a:srgbClr val="0F5494"/>
                  </a:solidFill>
                  <a:latin typeface="Verdana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0F5494"/>
                  </a:solidFill>
                  <a:latin typeface="Verdana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0F5494"/>
                  </a:solidFill>
                  <a:latin typeface="Verdana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0F5494"/>
                  </a:solidFill>
                  <a:latin typeface="Verdana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0F5494"/>
                  </a:solidFill>
                  <a:latin typeface="Verdana" pitchFamily="34" charset="0"/>
                </a:defRPr>
              </a:lvl9pPr>
            </a:lstStyle>
            <a:p>
              <a:pPr algn="r" rtl="1" eaLnBrk="1" hangingPunct="1"/>
              <a:endParaRPr lang="he-IL" altLang="he-IL" sz="1800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sp>
          <p:nvSpPr>
            <p:cNvPr id="70669" name="Oval 15"/>
            <p:cNvSpPr>
              <a:spLocks noChangeArrowheads="1"/>
            </p:cNvSpPr>
            <p:nvPr/>
          </p:nvSpPr>
          <p:spPr bwMode="auto">
            <a:xfrm flipH="1">
              <a:off x="107911721" y="106737626"/>
              <a:ext cx="31141" cy="34499"/>
            </a:xfrm>
            <a:prstGeom prst="ellipse">
              <a:avLst/>
            </a:prstGeom>
            <a:solidFill>
              <a:srgbClr val="FFCC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  <p:txBody>
            <a:bodyPr lIns="36576" tIns="36576" rIns="36576" bIns="36576"/>
            <a:lstStyle>
              <a:lvl1pPr>
                <a:defRPr sz="1200">
                  <a:solidFill>
                    <a:srgbClr val="0F5494"/>
                  </a:solidFill>
                  <a:latin typeface="Verdana" pitchFamily="34" charset="0"/>
                </a:defRPr>
              </a:lvl1pPr>
              <a:lvl2pPr marL="742950" indent="-285750">
                <a:defRPr sz="1200">
                  <a:solidFill>
                    <a:srgbClr val="0F5494"/>
                  </a:solidFill>
                  <a:latin typeface="Verdana" pitchFamily="34" charset="0"/>
                </a:defRPr>
              </a:lvl2pPr>
              <a:lvl3pPr marL="1143000" indent="-228600">
                <a:defRPr sz="1200">
                  <a:solidFill>
                    <a:srgbClr val="0F5494"/>
                  </a:solidFill>
                  <a:latin typeface="Verdana" pitchFamily="34" charset="0"/>
                </a:defRPr>
              </a:lvl3pPr>
              <a:lvl4pPr marL="1600200" indent="-228600">
                <a:defRPr sz="1200">
                  <a:solidFill>
                    <a:srgbClr val="0F5494"/>
                  </a:solidFill>
                  <a:latin typeface="Verdana" pitchFamily="34" charset="0"/>
                </a:defRPr>
              </a:lvl4pPr>
              <a:lvl5pPr marL="2057400" indent="-228600">
                <a:defRPr sz="1200">
                  <a:solidFill>
                    <a:srgbClr val="0F5494"/>
                  </a:solidFill>
                  <a:latin typeface="Verdana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0F5494"/>
                  </a:solidFill>
                  <a:latin typeface="Verdana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0F5494"/>
                  </a:solidFill>
                  <a:latin typeface="Verdana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0F5494"/>
                  </a:solidFill>
                  <a:latin typeface="Verdana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0F5494"/>
                  </a:solidFill>
                  <a:latin typeface="Verdana" pitchFamily="34" charset="0"/>
                </a:defRPr>
              </a:lvl9pPr>
            </a:lstStyle>
            <a:p>
              <a:pPr algn="r" rtl="1" eaLnBrk="1" hangingPunct="1"/>
              <a:endParaRPr lang="he-IL" altLang="he-IL" sz="1800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sp>
          <p:nvSpPr>
            <p:cNvPr id="70670" name="Oval 16"/>
            <p:cNvSpPr>
              <a:spLocks noChangeArrowheads="1"/>
            </p:cNvSpPr>
            <p:nvPr/>
          </p:nvSpPr>
          <p:spPr bwMode="auto">
            <a:xfrm flipH="1">
              <a:off x="107949779" y="106668984"/>
              <a:ext cx="31141" cy="34499"/>
            </a:xfrm>
            <a:prstGeom prst="ellipse">
              <a:avLst/>
            </a:prstGeom>
            <a:solidFill>
              <a:srgbClr val="FFCC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  <p:txBody>
            <a:bodyPr lIns="36576" tIns="36576" rIns="36576" bIns="36576"/>
            <a:lstStyle>
              <a:lvl1pPr>
                <a:defRPr sz="1200">
                  <a:solidFill>
                    <a:srgbClr val="0F5494"/>
                  </a:solidFill>
                  <a:latin typeface="Verdana" pitchFamily="34" charset="0"/>
                </a:defRPr>
              </a:lvl1pPr>
              <a:lvl2pPr marL="742950" indent="-285750">
                <a:defRPr sz="1200">
                  <a:solidFill>
                    <a:srgbClr val="0F5494"/>
                  </a:solidFill>
                  <a:latin typeface="Verdana" pitchFamily="34" charset="0"/>
                </a:defRPr>
              </a:lvl2pPr>
              <a:lvl3pPr marL="1143000" indent="-228600">
                <a:defRPr sz="1200">
                  <a:solidFill>
                    <a:srgbClr val="0F5494"/>
                  </a:solidFill>
                  <a:latin typeface="Verdana" pitchFamily="34" charset="0"/>
                </a:defRPr>
              </a:lvl3pPr>
              <a:lvl4pPr marL="1600200" indent="-228600">
                <a:defRPr sz="1200">
                  <a:solidFill>
                    <a:srgbClr val="0F5494"/>
                  </a:solidFill>
                  <a:latin typeface="Verdana" pitchFamily="34" charset="0"/>
                </a:defRPr>
              </a:lvl4pPr>
              <a:lvl5pPr marL="2057400" indent="-228600">
                <a:defRPr sz="1200">
                  <a:solidFill>
                    <a:srgbClr val="0F5494"/>
                  </a:solidFill>
                  <a:latin typeface="Verdana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0F5494"/>
                  </a:solidFill>
                  <a:latin typeface="Verdana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0F5494"/>
                  </a:solidFill>
                  <a:latin typeface="Verdana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0F5494"/>
                  </a:solidFill>
                  <a:latin typeface="Verdana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0F5494"/>
                  </a:solidFill>
                  <a:latin typeface="Verdana" pitchFamily="34" charset="0"/>
                </a:defRPr>
              </a:lvl9pPr>
            </a:lstStyle>
            <a:p>
              <a:pPr algn="r" rtl="1" eaLnBrk="1" hangingPunct="1"/>
              <a:endParaRPr lang="he-IL" altLang="he-IL" sz="1800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sp>
          <p:nvSpPr>
            <p:cNvPr id="70671" name="Oval 17"/>
            <p:cNvSpPr>
              <a:spLocks noChangeArrowheads="1"/>
            </p:cNvSpPr>
            <p:nvPr/>
          </p:nvSpPr>
          <p:spPr bwMode="auto">
            <a:xfrm flipH="1">
              <a:off x="107951077" y="106760446"/>
              <a:ext cx="31141" cy="34499"/>
            </a:xfrm>
            <a:prstGeom prst="ellipse">
              <a:avLst/>
            </a:prstGeom>
            <a:solidFill>
              <a:srgbClr val="FFCC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  <p:txBody>
            <a:bodyPr lIns="36576" tIns="36576" rIns="36576" bIns="36576"/>
            <a:lstStyle>
              <a:lvl1pPr>
                <a:defRPr sz="1200">
                  <a:solidFill>
                    <a:srgbClr val="0F5494"/>
                  </a:solidFill>
                  <a:latin typeface="Verdana" pitchFamily="34" charset="0"/>
                </a:defRPr>
              </a:lvl1pPr>
              <a:lvl2pPr marL="742950" indent="-285750">
                <a:defRPr sz="1200">
                  <a:solidFill>
                    <a:srgbClr val="0F5494"/>
                  </a:solidFill>
                  <a:latin typeface="Verdana" pitchFamily="34" charset="0"/>
                </a:defRPr>
              </a:lvl2pPr>
              <a:lvl3pPr marL="1143000" indent="-228600">
                <a:defRPr sz="1200">
                  <a:solidFill>
                    <a:srgbClr val="0F5494"/>
                  </a:solidFill>
                  <a:latin typeface="Verdana" pitchFamily="34" charset="0"/>
                </a:defRPr>
              </a:lvl3pPr>
              <a:lvl4pPr marL="1600200" indent="-228600">
                <a:defRPr sz="1200">
                  <a:solidFill>
                    <a:srgbClr val="0F5494"/>
                  </a:solidFill>
                  <a:latin typeface="Verdana" pitchFamily="34" charset="0"/>
                </a:defRPr>
              </a:lvl4pPr>
              <a:lvl5pPr marL="2057400" indent="-228600">
                <a:defRPr sz="1200">
                  <a:solidFill>
                    <a:srgbClr val="0F5494"/>
                  </a:solidFill>
                  <a:latin typeface="Verdana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0F5494"/>
                  </a:solidFill>
                  <a:latin typeface="Verdana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0F5494"/>
                  </a:solidFill>
                  <a:latin typeface="Verdana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0F5494"/>
                  </a:solidFill>
                  <a:latin typeface="Verdana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0F5494"/>
                  </a:solidFill>
                  <a:latin typeface="Verdana" pitchFamily="34" charset="0"/>
                </a:defRPr>
              </a:lvl9pPr>
            </a:lstStyle>
            <a:p>
              <a:pPr algn="r" rtl="1" eaLnBrk="1" hangingPunct="1"/>
              <a:endParaRPr lang="he-IL" altLang="he-IL" sz="1800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sp>
          <p:nvSpPr>
            <p:cNvPr id="70672" name="Oval 18"/>
            <p:cNvSpPr>
              <a:spLocks noChangeArrowheads="1"/>
            </p:cNvSpPr>
            <p:nvPr/>
          </p:nvSpPr>
          <p:spPr bwMode="auto">
            <a:xfrm flipH="1">
              <a:off x="107987836" y="106646404"/>
              <a:ext cx="31141" cy="34499"/>
            </a:xfrm>
            <a:prstGeom prst="ellipse">
              <a:avLst/>
            </a:prstGeom>
            <a:solidFill>
              <a:srgbClr val="FFCC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  <p:txBody>
            <a:bodyPr lIns="36576" tIns="36576" rIns="36576" bIns="36576"/>
            <a:lstStyle>
              <a:lvl1pPr>
                <a:defRPr sz="1200">
                  <a:solidFill>
                    <a:srgbClr val="0F5494"/>
                  </a:solidFill>
                  <a:latin typeface="Verdana" pitchFamily="34" charset="0"/>
                </a:defRPr>
              </a:lvl1pPr>
              <a:lvl2pPr marL="742950" indent="-285750">
                <a:defRPr sz="1200">
                  <a:solidFill>
                    <a:srgbClr val="0F5494"/>
                  </a:solidFill>
                  <a:latin typeface="Verdana" pitchFamily="34" charset="0"/>
                </a:defRPr>
              </a:lvl2pPr>
              <a:lvl3pPr marL="1143000" indent="-228600">
                <a:defRPr sz="1200">
                  <a:solidFill>
                    <a:srgbClr val="0F5494"/>
                  </a:solidFill>
                  <a:latin typeface="Verdana" pitchFamily="34" charset="0"/>
                </a:defRPr>
              </a:lvl3pPr>
              <a:lvl4pPr marL="1600200" indent="-228600">
                <a:defRPr sz="1200">
                  <a:solidFill>
                    <a:srgbClr val="0F5494"/>
                  </a:solidFill>
                  <a:latin typeface="Verdana" pitchFamily="34" charset="0"/>
                </a:defRPr>
              </a:lvl4pPr>
              <a:lvl5pPr marL="2057400" indent="-228600">
                <a:defRPr sz="1200">
                  <a:solidFill>
                    <a:srgbClr val="0F5494"/>
                  </a:solidFill>
                  <a:latin typeface="Verdana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0F5494"/>
                  </a:solidFill>
                  <a:latin typeface="Verdana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0F5494"/>
                  </a:solidFill>
                  <a:latin typeface="Verdana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0F5494"/>
                  </a:solidFill>
                  <a:latin typeface="Verdana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0F5494"/>
                  </a:solidFill>
                  <a:latin typeface="Verdana" pitchFamily="34" charset="0"/>
                </a:defRPr>
              </a:lvl9pPr>
            </a:lstStyle>
            <a:p>
              <a:pPr algn="r" rtl="1" eaLnBrk="1" hangingPunct="1"/>
              <a:endParaRPr lang="he-IL" altLang="he-IL" sz="1800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sp>
          <p:nvSpPr>
            <p:cNvPr id="70673" name="Oval 19"/>
            <p:cNvSpPr>
              <a:spLocks noChangeArrowheads="1"/>
            </p:cNvSpPr>
            <p:nvPr/>
          </p:nvSpPr>
          <p:spPr bwMode="auto">
            <a:xfrm flipH="1">
              <a:off x="107989133" y="106785126"/>
              <a:ext cx="31141" cy="34499"/>
            </a:xfrm>
            <a:prstGeom prst="ellipse">
              <a:avLst/>
            </a:prstGeom>
            <a:solidFill>
              <a:srgbClr val="FFCC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  <p:txBody>
            <a:bodyPr lIns="36576" tIns="36576" rIns="36576" bIns="36576"/>
            <a:lstStyle>
              <a:lvl1pPr>
                <a:defRPr sz="1200">
                  <a:solidFill>
                    <a:srgbClr val="0F5494"/>
                  </a:solidFill>
                  <a:latin typeface="Verdana" pitchFamily="34" charset="0"/>
                </a:defRPr>
              </a:lvl1pPr>
              <a:lvl2pPr marL="742950" indent="-285750">
                <a:defRPr sz="1200">
                  <a:solidFill>
                    <a:srgbClr val="0F5494"/>
                  </a:solidFill>
                  <a:latin typeface="Verdana" pitchFamily="34" charset="0"/>
                </a:defRPr>
              </a:lvl2pPr>
              <a:lvl3pPr marL="1143000" indent="-228600">
                <a:defRPr sz="1200">
                  <a:solidFill>
                    <a:srgbClr val="0F5494"/>
                  </a:solidFill>
                  <a:latin typeface="Verdana" pitchFamily="34" charset="0"/>
                </a:defRPr>
              </a:lvl3pPr>
              <a:lvl4pPr marL="1600200" indent="-228600">
                <a:defRPr sz="1200">
                  <a:solidFill>
                    <a:srgbClr val="0F5494"/>
                  </a:solidFill>
                  <a:latin typeface="Verdana" pitchFamily="34" charset="0"/>
                </a:defRPr>
              </a:lvl4pPr>
              <a:lvl5pPr marL="2057400" indent="-228600">
                <a:defRPr sz="1200">
                  <a:solidFill>
                    <a:srgbClr val="0F5494"/>
                  </a:solidFill>
                  <a:latin typeface="Verdana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0F5494"/>
                  </a:solidFill>
                  <a:latin typeface="Verdana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0F5494"/>
                  </a:solidFill>
                  <a:latin typeface="Verdana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0F5494"/>
                  </a:solidFill>
                  <a:latin typeface="Verdana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0F5494"/>
                  </a:solidFill>
                  <a:latin typeface="Verdana" pitchFamily="34" charset="0"/>
                </a:defRPr>
              </a:lvl9pPr>
            </a:lstStyle>
            <a:p>
              <a:pPr algn="r" rtl="1" eaLnBrk="1" hangingPunct="1"/>
              <a:endParaRPr lang="he-IL" altLang="he-IL" sz="1800">
                <a:solidFill>
                  <a:srgbClr val="000000"/>
                </a:solidFill>
                <a:latin typeface="Calibri" pitchFamily="34" charset="0"/>
              </a:endParaRPr>
            </a:p>
          </p:txBody>
        </p:sp>
      </p:grpSp>
      <p:sp>
        <p:nvSpPr>
          <p:cNvPr id="70664" name="TextBox 23"/>
          <p:cNvSpPr txBox="1">
            <a:spLocks noChangeArrowheads="1"/>
          </p:cNvSpPr>
          <p:nvPr/>
        </p:nvSpPr>
        <p:spPr bwMode="auto">
          <a:xfrm>
            <a:off x="3692571" y="1906985"/>
            <a:ext cx="6578649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200">
                <a:solidFill>
                  <a:srgbClr val="0F5494"/>
                </a:solidFill>
                <a:latin typeface="Verdana" pitchFamily="34" charset="0"/>
              </a:defRPr>
            </a:lvl1pPr>
            <a:lvl2pPr marL="742950" indent="-285750">
              <a:defRPr sz="1200">
                <a:solidFill>
                  <a:srgbClr val="0F5494"/>
                </a:solidFill>
                <a:latin typeface="Verdana" pitchFamily="34" charset="0"/>
              </a:defRPr>
            </a:lvl2pPr>
            <a:lvl3pPr marL="1143000" indent="-228600">
              <a:defRPr sz="1200">
                <a:solidFill>
                  <a:srgbClr val="0F5494"/>
                </a:solidFill>
                <a:latin typeface="Verdana" pitchFamily="34" charset="0"/>
              </a:defRPr>
            </a:lvl3pPr>
            <a:lvl4pPr marL="1600200" indent="-228600">
              <a:defRPr sz="1200">
                <a:solidFill>
                  <a:srgbClr val="0F5494"/>
                </a:solidFill>
                <a:latin typeface="Verdana" pitchFamily="34" charset="0"/>
              </a:defRPr>
            </a:lvl4pPr>
            <a:lvl5pPr marL="2057400" indent="-228600">
              <a:defRPr sz="1200">
                <a:solidFill>
                  <a:srgbClr val="0F5494"/>
                </a:solidFill>
                <a:latin typeface="Verdana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itchFamily="34" charset="0"/>
              </a:defRPr>
            </a:lvl9pPr>
          </a:lstStyle>
          <a:p>
            <a:pPr algn="l" rtl="0"/>
            <a:r>
              <a:rPr lang="en-US" sz="2800" dirty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Thank you for your </a:t>
            </a:r>
            <a:r>
              <a:rPr lang="en-US" sz="2800" dirty="0" smtClean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attention!</a:t>
            </a:r>
            <a:endParaRPr lang="he-IL" sz="2800" dirty="0">
              <a:solidFill>
                <a:srgbClr val="002060"/>
              </a:solidFill>
              <a:latin typeface="Tahoma" pitchFamily="34" charset="0"/>
              <a:cs typeface="Tahoma" pitchFamily="34" charset="0"/>
            </a:endParaRPr>
          </a:p>
          <a:p>
            <a:pPr algn="ctr" rtl="1" eaLnBrk="1" hangingPunct="1"/>
            <a:endParaRPr lang="he-IL" altLang="he-IL" sz="1800" dirty="0">
              <a:solidFill>
                <a:srgbClr val="002060"/>
              </a:solidFill>
              <a:latin typeface="Tahoma" pitchFamily="34" charset="0"/>
              <a:cs typeface="Tahoma" pitchFamily="34" charset="0"/>
            </a:endParaRPr>
          </a:p>
          <a:p>
            <a:pPr algn="ctr" rtl="0" eaLnBrk="1" hangingPunct="1"/>
            <a:r>
              <a:rPr lang="en-US" altLang="he-IL" sz="1800" dirty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You are welcome to contact us at any time!</a:t>
            </a:r>
            <a:endParaRPr lang="he-IL" altLang="he-IL" sz="1800" dirty="0">
              <a:solidFill>
                <a:srgbClr val="002060"/>
              </a:solidFill>
              <a:latin typeface="Tahoma" pitchFamily="34" charset="0"/>
              <a:cs typeface="Tahoma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31904" y="3535850"/>
            <a:ext cx="675100" cy="61323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31904" y="4267185"/>
            <a:ext cx="680450" cy="52996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0" name="תמונה 1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49800" y="3632707"/>
            <a:ext cx="1229246" cy="1083647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5973267" y="3636243"/>
            <a:ext cx="3100977" cy="1261884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algn="ctr" rtl="0"/>
            <a:r>
              <a:rPr lang="en-US" altLang="he-IL" sz="2000" dirty="0">
                <a:solidFill>
                  <a:srgbClr val="002060"/>
                </a:solidFill>
                <a:latin typeface="Tahoma" pitchFamily="34" charset="0"/>
                <a:cs typeface="Tahoma" pitchFamily="34" charset="0"/>
                <a:hlinkClick r:id="rId6"/>
              </a:rPr>
              <a:t>erasmusplus@che.org.il</a:t>
            </a:r>
            <a:r>
              <a:rPr lang="he-IL" altLang="he-IL" sz="2000" dirty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 </a:t>
            </a:r>
            <a:endParaRPr lang="en-US" altLang="he-IL" sz="2000" dirty="0">
              <a:solidFill>
                <a:srgbClr val="002060"/>
              </a:solidFill>
              <a:latin typeface="Tahoma" pitchFamily="34" charset="0"/>
              <a:cs typeface="Tahoma" pitchFamily="34" charset="0"/>
            </a:endParaRPr>
          </a:p>
          <a:p>
            <a:pPr algn="ctr"/>
            <a:endParaRPr lang="he-IL" altLang="he-IL" sz="2000" dirty="0">
              <a:solidFill>
                <a:srgbClr val="002060"/>
              </a:solidFill>
              <a:latin typeface="Tahoma" pitchFamily="34" charset="0"/>
              <a:cs typeface="Tahoma" pitchFamily="34" charset="0"/>
            </a:endParaRPr>
          </a:p>
          <a:p>
            <a:pPr algn="ctr"/>
            <a:r>
              <a:rPr lang="en-US" altLang="he-IL" sz="2000" dirty="0">
                <a:solidFill>
                  <a:srgbClr val="002060"/>
                </a:solidFill>
                <a:latin typeface="Tahoma" pitchFamily="34" charset="0"/>
                <a:cs typeface="Tahoma" pitchFamily="34" charset="0"/>
                <a:hlinkClick r:id="rId7"/>
              </a:rPr>
              <a:t>www.erasmusplus.org.il</a:t>
            </a:r>
            <a:endParaRPr lang="he-IL" altLang="he-IL" sz="2000" dirty="0">
              <a:solidFill>
                <a:srgbClr val="002060"/>
              </a:solidFill>
              <a:latin typeface="Tahoma" pitchFamily="34" charset="0"/>
              <a:cs typeface="Tahoma" pitchFamily="34" charset="0"/>
            </a:endParaRPr>
          </a:p>
          <a:p>
            <a:endParaRPr lang="he-IL" sz="1600" dirty="0"/>
          </a:p>
        </p:txBody>
      </p:sp>
      <p:pic>
        <p:nvPicPr>
          <p:cNvPr id="24" name="Picture 1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72187"/>
            <a:ext cx="12193588" cy="785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01137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" descr="C:\STOCKLAYOUTS\CURRENT PROJECTS\FN99803-PL\FN99803-IMG02.emf"/>
          <p:cNvPicPr>
            <a:picLocks noChangeAspect="1" noChangeArrowheads="1"/>
          </p:cNvPicPr>
          <p:nvPr/>
        </p:nvPicPr>
        <p:blipFill>
          <a:blip r:embed="rId2" r:link="rId3">
            <a:duotone>
              <a:schemeClr val="accent4">
                <a:shade val="45000"/>
                <a:satMod val="135000"/>
              </a:schemeClr>
              <a:prstClr val="white"/>
            </a:duotone>
            <a:lum bright="20000" contrast="-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84" t="9853" r="7310"/>
          <a:stretch>
            <a:fillRect/>
          </a:stretch>
        </p:blipFill>
        <p:spPr bwMode="auto">
          <a:xfrm rot="10800000">
            <a:off x="0" y="6082500"/>
            <a:ext cx="12192000" cy="775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4553" y="61949"/>
            <a:ext cx="10515600" cy="1325563"/>
          </a:xfrm>
        </p:spPr>
        <p:txBody>
          <a:bodyPr>
            <a:normAutofit/>
          </a:bodyPr>
          <a:lstStyle/>
          <a:p>
            <a:pPr algn="ctr" rtl="0"/>
            <a:r>
              <a:rPr lang="en-US" sz="3600" dirty="0">
                <a:solidFill>
                  <a:schemeClr val="bg2">
                    <a:lumMod val="50000"/>
                  </a:schemeClr>
                </a:solidFill>
              </a:rPr>
              <a:t>Overview</a:t>
            </a:r>
            <a:endParaRPr lang="he-IL" sz="3600" dirty="0">
              <a:solidFill>
                <a:schemeClr val="bg2">
                  <a:lumMod val="50000"/>
                </a:schemeClr>
              </a:solidFill>
            </a:endParaRPr>
          </a:p>
        </p:txBody>
      </p:sp>
      <p:cxnSp>
        <p:nvCxnSpPr>
          <p:cNvPr id="5" name="Straight Arrow Connector 4"/>
          <p:cNvCxnSpPr/>
          <p:nvPr/>
        </p:nvCxnSpPr>
        <p:spPr>
          <a:xfrm>
            <a:off x="634709" y="5585460"/>
            <a:ext cx="10937174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7" name="Rounded Rectangle 6"/>
          <p:cNvSpPr/>
          <p:nvPr/>
        </p:nvSpPr>
        <p:spPr>
          <a:xfrm>
            <a:off x="427510" y="2174682"/>
            <a:ext cx="2888896" cy="1293016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l" rtl="0"/>
            <a:r>
              <a:rPr lang="en-US" b="1" dirty="0" smtClean="0">
                <a:solidFill>
                  <a:schemeClr val="bg2">
                    <a:lumMod val="50000"/>
                  </a:schemeClr>
                </a:solidFill>
              </a:rPr>
              <a:t>2008 - 2013</a:t>
            </a:r>
          </a:p>
          <a:p>
            <a:pPr marL="285750" indent="-285750" algn="l" rtl="0">
              <a:buFont typeface="Wingdings" panose="05000000000000000000" pitchFamily="2" charset="2"/>
              <a:buChar char="ü"/>
            </a:pPr>
            <a:r>
              <a:rPr lang="en-US" dirty="0" smtClean="0">
                <a:solidFill>
                  <a:schemeClr val="bg2">
                    <a:lumMod val="50000"/>
                  </a:schemeClr>
                </a:solidFill>
              </a:rPr>
              <a:t>Tempus</a:t>
            </a:r>
          </a:p>
          <a:p>
            <a:pPr marL="285750" indent="-285750" algn="l" rtl="0">
              <a:buFont typeface="Wingdings" panose="05000000000000000000" pitchFamily="2" charset="2"/>
              <a:buChar char="ü"/>
            </a:pPr>
            <a:r>
              <a:rPr lang="en-US" dirty="0" smtClean="0">
                <a:solidFill>
                  <a:schemeClr val="bg2">
                    <a:lumMod val="50000"/>
                  </a:schemeClr>
                </a:solidFill>
              </a:rPr>
              <a:t>Erasmus Mundus</a:t>
            </a:r>
          </a:p>
          <a:p>
            <a:pPr marL="285750" indent="-285750" algn="l" rtl="0">
              <a:buFont typeface="Wingdings" panose="05000000000000000000" pitchFamily="2" charset="2"/>
              <a:buChar char="ü"/>
            </a:pPr>
            <a:r>
              <a:rPr lang="en-US" dirty="0" smtClean="0">
                <a:solidFill>
                  <a:schemeClr val="bg2">
                    <a:lumMod val="50000"/>
                  </a:schemeClr>
                </a:solidFill>
              </a:rPr>
              <a:t>Jean Monnet</a:t>
            </a:r>
            <a:endParaRPr lang="he-IL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9978733" y="4220660"/>
            <a:ext cx="1830761" cy="1116281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l" rtl="0"/>
            <a:r>
              <a:rPr lang="en-US" b="1" dirty="0" smtClean="0">
                <a:solidFill>
                  <a:schemeClr val="bg2">
                    <a:lumMod val="50000"/>
                  </a:schemeClr>
                </a:solidFill>
              </a:rPr>
              <a:t>2020/21</a:t>
            </a:r>
          </a:p>
          <a:p>
            <a:pPr algn="l" rtl="0"/>
            <a:r>
              <a:rPr lang="en-US" dirty="0" smtClean="0">
                <a:solidFill>
                  <a:schemeClr val="bg2">
                    <a:lumMod val="50000"/>
                  </a:schemeClr>
                </a:solidFill>
              </a:rPr>
              <a:t>Launch of new Erasmus+</a:t>
            </a:r>
            <a:endParaRPr lang="he-IL" dirty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23" name="Picture 20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78733" y="6241540"/>
            <a:ext cx="2008550" cy="571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8" name="Chart 1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86271799"/>
              </p:ext>
            </p:extLst>
          </p:nvPr>
        </p:nvGraphicFramePr>
        <p:xfrm>
          <a:off x="427510" y="3585996"/>
          <a:ext cx="4444741" cy="170933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9" name="Rounded Rectangle 18"/>
          <p:cNvSpPr/>
          <p:nvPr/>
        </p:nvSpPr>
        <p:spPr>
          <a:xfrm>
            <a:off x="5336832" y="1720249"/>
            <a:ext cx="4300832" cy="3616692"/>
          </a:xfrm>
          <a:prstGeom prst="roundRect">
            <a:avLst/>
          </a:prstGeom>
          <a:solidFill>
            <a:srgbClr val="DBC3C6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l" rtl="0"/>
            <a:r>
              <a:rPr lang="en-US" b="1" dirty="0" smtClean="0">
                <a:solidFill>
                  <a:srgbClr val="002060"/>
                </a:solidFill>
              </a:rPr>
              <a:t>2014-2020</a:t>
            </a:r>
            <a:endParaRPr lang="en-US" b="1" dirty="0">
              <a:solidFill>
                <a:srgbClr val="002060"/>
              </a:solidFill>
            </a:endParaRPr>
          </a:p>
          <a:p>
            <a:pPr algn="l" rtl="0"/>
            <a:r>
              <a:rPr lang="en-US" dirty="0">
                <a:solidFill>
                  <a:srgbClr val="002060"/>
                </a:solidFill>
              </a:rPr>
              <a:t>The Erasmus+ </a:t>
            </a:r>
            <a:r>
              <a:rPr lang="en-US" dirty="0" err="1">
                <a:solidFill>
                  <a:srgbClr val="002060"/>
                </a:solidFill>
              </a:rPr>
              <a:t>programme</a:t>
            </a:r>
            <a:r>
              <a:rPr lang="en-US" dirty="0">
                <a:solidFill>
                  <a:srgbClr val="002060"/>
                </a:solidFill>
              </a:rPr>
              <a:t> opens many new doors for Israel</a:t>
            </a:r>
          </a:p>
          <a:p>
            <a:pPr algn="l" rtl="0"/>
            <a:endParaRPr lang="en-US" dirty="0" smtClean="0">
              <a:solidFill>
                <a:srgbClr val="002060"/>
              </a:solidFill>
            </a:endParaRPr>
          </a:p>
          <a:p>
            <a:pPr marL="285750" indent="-285750" algn="l" rtl="0">
              <a:buFont typeface="Wingdings" panose="05000000000000000000" pitchFamily="2" charset="2"/>
              <a:buChar char="ü"/>
            </a:pPr>
            <a:r>
              <a:rPr lang="en-US" dirty="0" smtClean="0">
                <a:solidFill>
                  <a:srgbClr val="002060"/>
                </a:solidFill>
              </a:rPr>
              <a:t>Mobility </a:t>
            </a:r>
            <a:r>
              <a:rPr lang="en-US" dirty="0">
                <a:solidFill>
                  <a:srgbClr val="002060"/>
                </a:solidFill>
              </a:rPr>
              <a:t>(</a:t>
            </a:r>
            <a:r>
              <a:rPr lang="en-US" dirty="0" err="1">
                <a:solidFill>
                  <a:srgbClr val="002060"/>
                </a:solidFill>
              </a:rPr>
              <a:t>ICM</a:t>
            </a:r>
            <a:r>
              <a:rPr lang="en-US" dirty="0">
                <a:solidFill>
                  <a:srgbClr val="002060"/>
                </a:solidFill>
              </a:rPr>
              <a:t>) Students &amp; Staff</a:t>
            </a:r>
          </a:p>
          <a:p>
            <a:pPr marL="285750" indent="-285750" algn="l" rtl="0">
              <a:buFont typeface="Wingdings" panose="05000000000000000000" pitchFamily="2" charset="2"/>
              <a:buChar char="ü"/>
            </a:pPr>
            <a:r>
              <a:rPr lang="en-US" dirty="0">
                <a:solidFill>
                  <a:srgbClr val="002060"/>
                </a:solidFill>
              </a:rPr>
              <a:t>Since 2018 Mobility for Traineeship</a:t>
            </a:r>
          </a:p>
          <a:p>
            <a:pPr marL="285750" indent="-285750" algn="l" rtl="0">
              <a:buFont typeface="Wingdings" panose="05000000000000000000" pitchFamily="2" charset="2"/>
              <a:buChar char="ü"/>
            </a:pPr>
            <a:r>
              <a:rPr lang="en-US" dirty="0">
                <a:solidFill>
                  <a:srgbClr val="002060"/>
                </a:solidFill>
              </a:rPr>
              <a:t>Capacity Building </a:t>
            </a:r>
          </a:p>
          <a:p>
            <a:pPr marL="285750" indent="-285750" algn="l" rtl="0">
              <a:buFont typeface="Wingdings" panose="05000000000000000000" pitchFamily="2" charset="2"/>
              <a:buChar char="ü"/>
            </a:pPr>
            <a:r>
              <a:rPr lang="en-US" dirty="0">
                <a:solidFill>
                  <a:srgbClr val="002060"/>
                </a:solidFill>
              </a:rPr>
              <a:t>Jean Monnet</a:t>
            </a:r>
          </a:p>
          <a:p>
            <a:pPr marL="285750" indent="-285750" algn="l" rtl="0">
              <a:buFont typeface="Wingdings" panose="05000000000000000000" pitchFamily="2" charset="2"/>
              <a:buChar char="ü"/>
            </a:pPr>
            <a:r>
              <a:rPr lang="en-US" dirty="0" smtClean="0">
                <a:solidFill>
                  <a:srgbClr val="002060"/>
                </a:solidFill>
              </a:rPr>
              <a:t>Youth</a:t>
            </a:r>
          </a:p>
          <a:p>
            <a:pPr marL="285750" indent="-285750" algn="l" rtl="0">
              <a:buFont typeface="Wingdings" panose="05000000000000000000" pitchFamily="2" charset="2"/>
              <a:buChar char="ü"/>
            </a:pPr>
            <a:r>
              <a:rPr lang="en-US" dirty="0" err="1" smtClean="0">
                <a:solidFill>
                  <a:srgbClr val="002060"/>
                </a:solidFill>
              </a:rPr>
              <a:t>EMJMD</a:t>
            </a:r>
            <a:endParaRPr lang="en-US" dirty="0">
              <a:solidFill>
                <a:srgbClr val="002060"/>
              </a:solidFill>
            </a:endParaRPr>
          </a:p>
          <a:p>
            <a:pPr marL="285750" indent="-285750" algn="l" rtl="0">
              <a:buFont typeface="Wingdings" panose="05000000000000000000" pitchFamily="2" charset="2"/>
              <a:buChar char="ü"/>
            </a:pPr>
            <a:r>
              <a:rPr lang="en-US" dirty="0" err="1" smtClean="0">
                <a:solidFill>
                  <a:srgbClr val="002060"/>
                </a:solidFill>
              </a:rPr>
              <a:t>HEREs</a:t>
            </a:r>
            <a:endParaRPr lang="en-US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763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2886" y="286748"/>
            <a:ext cx="10515600" cy="1325563"/>
          </a:xfrm>
        </p:spPr>
        <p:txBody>
          <a:bodyPr>
            <a:normAutofit/>
          </a:bodyPr>
          <a:lstStyle/>
          <a:p>
            <a:pPr algn="l" rtl="0"/>
            <a:r>
              <a:rPr lang="en-US" sz="3600" u="sng" dirty="0" smtClean="0">
                <a:solidFill>
                  <a:schemeClr val="bg2">
                    <a:lumMod val="50000"/>
                  </a:schemeClr>
                </a:solidFill>
                <a:cs typeface="Guttman Frnew" panose="02010401010101010101" pitchFamily="2" charset="-79"/>
              </a:rPr>
              <a:t>KA 1 Mobility </a:t>
            </a:r>
            <a:endParaRPr lang="he-IL" sz="36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2886" y="1690688"/>
            <a:ext cx="6846188" cy="4116150"/>
          </a:xfrm>
          <a:prstGeom prst="rect">
            <a:avLst/>
          </a:prstGeom>
        </p:spPr>
      </p:pic>
      <p:pic>
        <p:nvPicPr>
          <p:cNvPr id="8" name="תמונה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V="1">
            <a:off x="7814615" y="1872758"/>
            <a:ext cx="964209" cy="964209"/>
          </a:xfrm>
          <a:prstGeom prst="rect">
            <a:avLst/>
          </a:prstGeom>
        </p:spPr>
      </p:pic>
      <p:pic>
        <p:nvPicPr>
          <p:cNvPr id="9" name="תמונה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V="1">
            <a:off x="10819137" y="1872757"/>
            <a:ext cx="909047" cy="909047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7953610" y="4959995"/>
            <a:ext cx="369017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0"/>
            <a:r>
              <a:rPr lang="en-US" sz="2000" dirty="0">
                <a:solidFill>
                  <a:prstClr val="black">
                    <a:lumMod val="65000"/>
                    <a:lumOff val="35000"/>
                  </a:prstClr>
                </a:solidFill>
              </a:rPr>
              <a:t>Over 14500 </a:t>
            </a:r>
          </a:p>
          <a:p>
            <a:pPr algn="ctr" rtl="0"/>
            <a:r>
              <a:rPr lang="en-US" sz="2000" dirty="0">
                <a:solidFill>
                  <a:prstClr val="black">
                    <a:lumMod val="65000"/>
                    <a:lumOff val="35000"/>
                  </a:prstClr>
                </a:solidFill>
              </a:rPr>
              <a:t>individuals participated so far</a:t>
            </a:r>
            <a:endParaRPr lang="he-IL" sz="2000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4"/>
          <a:srcRect l="52365" t="46129"/>
          <a:stretch/>
        </p:blipFill>
        <p:spPr>
          <a:xfrm>
            <a:off x="7753047" y="4060948"/>
            <a:ext cx="1239490" cy="899047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8038012" y="3042249"/>
            <a:ext cx="3690171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2000" dirty="0">
                <a:solidFill>
                  <a:prstClr val="black">
                    <a:lumMod val="65000"/>
                    <a:lumOff val="35000"/>
                  </a:prstClr>
                </a:solidFill>
              </a:rPr>
              <a:t>84% of Israeli HEIs cooperate with over 350 Universities in Europe</a:t>
            </a:r>
            <a:endParaRPr lang="he-IL" sz="2000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pic>
        <p:nvPicPr>
          <p:cNvPr id="10" name="Picture 1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72188"/>
            <a:ext cx="12193588" cy="785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87656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תמונה 1"/>
          <p:cNvPicPr>
            <a:picLocks noChangeAspect="1"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 t="10727"/>
          <a:stretch/>
        </p:blipFill>
        <p:spPr>
          <a:xfrm>
            <a:off x="1378453" y="2446472"/>
            <a:ext cx="2575958" cy="200360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/>
          <a:srcRect r="48950" b="49341"/>
          <a:stretch/>
        </p:blipFill>
        <p:spPr>
          <a:xfrm rot="5400000">
            <a:off x="2661642" y="2733551"/>
            <a:ext cx="846545" cy="836966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073600" y="2660154"/>
            <a:ext cx="859596" cy="27655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2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Israel</a:t>
            </a:r>
            <a:endParaRPr lang="he-IL" sz="12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graphicFrame>
        <p:nvGraphicFramePr>
          <p:cNvPr id="10" name="Chart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38426061"/>
              </p:ext>
            </p:extLst>
          </p:nvPr>
        </p:nvGraphicFramePr>
        <p:xfrm>
          <a:off x="8269093" y="2081349"/>
          <a:ext cx="3522313" cy="255619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1" name="Chart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06084997"/>
              </p:ext>
            </p:extLst>
          </p:nvPr>
        </p:nvGraphicFramePr>
        <p:xfrm>
          <a:off x="4092804" y="2081349"/>
          <a:ext cx="4075836" cy="260104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pic>
        <p:nvPicPr>
          <p:cNvPr id="12" name="Picture 1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72188"/>
            <a:ext cx="12193588" cy="785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442886" y="286748"/>
            <a:ext cx="10515600" cy="1325563"/>
          </a:xfrm>
        </p:spPr>
        <p:txBody>
          <a:bodyPr>
            <a:normAutofit/>
          </a:bodyPr>
          <a:lstStyle/>
          <a:p>
            <a:pPr algn="l" rtl="0"/>
            <a:r>
              <a:rPr lang="en-US" sz="3600" u="sng" dirty="0" smtClean="0">
                <a:solidFill>
                  <a:schemeClr val="bg2">
                    <a:lumMod val="50000"/>
                  </a:schemeClr>
                </a:solidFill>
                <a:cs typeface="Guttman Frnew" panose="02010401010101010101" pitchFamily="2" charset="-79"/>
              </a:rPr>
              <a:t>KA 1 Mobility </a:t>
            </a:r>
            <a:endParaRPr lang="he-IL" sz="3600" dirty="0"/>
          </a:p>
        </p:txBody>
      </p:sp>
    </p:spTree>
    <p:extLst>
      <p:ext uri="{BB962C8B-B14F-4D97-AF65-F5344CB8AC3E}">
        <p14:creationId xmlns:p14="http://schemas.microsoft.com/office/powerpoint/2010/main" val="289187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88" y="6065278"/>
            <a:ext cx="12193588" cy="785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41" name="תרשים 4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34558347"/>
              </p:ext>
            </p:extLst>
          </p:nvPr>
        </p:nvGraphicFramePr>
        <p:xfrm>
          <a:off x="1323833" y="1828799"/>
          <a:ext cx="9757483" cy="44218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10106590" y="2217940"/>
            <a:ext cx="7446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2126</a:t>
            </a:r>
            <a:endParaRPr lang="en-GB" dirty="0"/>
          </a:p>
        </p:txBody>
      </p:sp>
      <p:sp>
        <p:nvSpPr>
          <p:cNvPr id="43" name="TextBox 1"/>
          <p:cNvSpPr txBox="1"/>
          <p:nvPr/>
        </p:nvSpPr>
        <p:spPr>
          <a:xfrm>
            <a:off x="7387844" y="4251442"/>
            <a:ext cx="7176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GB" sz="1800" dirty="0" smtClean="0"/>
              <a:t>550</a:t>
            </a:r>
            <a:endParaRPr lang="en-GB" sz="1800" dirty="0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456533" y="-97180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b">
            <a:normAutofit/>
          </a:bodyPr>
          <a:lstStyle>
            <a:lvl1pPr algn="ct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rtl="0"/>
            <a:r>
              <a:rPr lang="en-US" sz="3600" u="sng" dirty="0" smtClean="0">
                <a:solidFill>
                  <a:schemeClr val="bg2">
                    <a:lumMod val="50000"/>
                  </a:schemeClr>
                </a:solidFill>
                <a:cs typeface="Guttman Frnew" panose="02010401010101010101" pitchFamily="2" charset="-79"/>
              </a:rPr>
              <a:t>KA 1 Mobility </a:t>
            </a:r>
            <a:r>
              <a:rPr lang="en-US" sz="3600" b="1" u="sng" dirty="0" smtClean="0">
                <a:solidFill>
                  <a:schemeClr val="bg2">
                    <a:lumMod val="50000"/>
                  </a:schemeClr>
                </a:solidFill>
                <a:cs typeface="Guttman Frnew" panose="02010401010101010101" pitchFamily="2" charset="-79"/>
              </a:rPr>
              <a:t>to Europe</a:t>
            </a:r>
            <a:r>
              <a:rPr lang="en-US" sz="3600" u="sng" dirty="0" smtClean="0">
                <a:solidFill>
                  <a:schemeClr val="bg2">
                    <a:lumMod val="50000"/>
                  </a:schemeClr>
                </a:solidFill>
                <a:cs typeface="Guttman Frnew" panose="02010401010101010101" pitchFamily="2" charset="-79"/>
              </a:rPr>
              <a:t>  </a:t>
            </a:r>
            <a:endParaRPr lang="he-IL" sz="3600" dirty="0"/>
          </a:p>
        </p:txBody>
      </p:sp>
    </p:spTree>
    <p:extLst>
      <p:ext uri="{BB962C8B-B14F-4D97-AF65-F5344CB8AC3E}">
        <p14:creationId xmlns:p14="http://schemas.microsoft.com/office/powerpoint/2010/main" val="27099112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88" y="6082696"/>
            <a:ext cx="12193588" cy="785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9" name="תרשים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12601890"/>
              </p:ext>
            </p:extLst>
          </p:nvPr>
        </p:nvGraphicFramePr>
        <p:xfrm>
          <a:off x="1365346" y="1498567"/>
          <a:ext cx="9987660" cy="459867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10282009" y="1672738"/>
            <a:ext cx="7176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1896</a:t>
            </a:r>
            <a:endParaRPr lang="en-GB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374648" y="-149981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b">
            <a:normAutofit/>
          </a:bodyPr>
          <a:lstStyle>
            <a:lvl1pPr algn="ct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rtl="0"/>
            <a:r>
              <a:rPr lang="en-US" sz="3600" u="sng" dirty="0" smtClean="0">
                <a:solidFill>
                  <a:schemeClr val="bg2">
                    <a:lumMod val="50000"/>
                  </a:schemeClr>
                </a:solidFill>
                <a:cs typeface="Guttman Frnew" panose="02010401010101010101" pitchFamily="2" charset="-79"/>
              </a:rPr>
              <a:t>KA 1 Mobility </a:t>
            </a:r>
            <a:r>
              <a:rPr lang="en-US" sz="3600" b="1" u="sng" dirty="0" smtClean="0">
                <a:solidFill>
                  <a:schemeClr val="bg2">
                    <a:lumMod val="50000"/>
                  </a:schemeClr>
                </a:solidFill>
                <a:cs typeface="Guttman Frnew" panose="02010401010101010101" pitchFamily="2" charset="-79"/>
              </a:rPr>
              <a:t>to Israel</a:t>
            </a:r>
            <a:r>
              <a:rPr lang="en-US" sz="3600" u="sng" dirty="0" smtClean="0">
                <a:solidFill>
                  <a:schemeClr val="bg2">
                    <a:lumMod val="50000"/>
                  </a:schemeClr>
                </a:solidFill>
                <a:cs typeface="Guttman Frnew" panose="02010401010101010101" pitchFamily="2" charset="-79"/>
              </a:rPr>
              <a:t> </a:t>
            </a:r>
            <a:endParaRPr lang="he-IL" sz="3600" dirty="0"/>
          </a:p>
        </p:txBody>
      </p:sp>
    </p:spTree>
    <p:extLst>
      <p:ext uri="{BB962C8B-B14F-4D97-AF65-F5344CB8AC3E}">
        <p14:creationId xmlns:p14="http://schemas.microsoft.com/office/powerpoint/2010/main" val="4054833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8529" y="286186"/>
            <a:ext cx="10515600" cy="1325563"/>
          </a:xfrm>
        </p:spPr>
        <p:txBody>
          <a:bodyPr vert="horz" lIns="91440" tIns="45720" rIns="91440" bIns="45720" rtlCol="1" anchor="ctr">
            <a:normAutofit/>
          </a:bodyPr>
          <a:lstStyle/>
          <a:p>
            <a:pPr algn="l" rtl="0"/>
            <a:r>
              <a:rPr lang="en-US" sz="3600" u="sng" dirty="0">
                <a:solidFill>
                  <a:schemeClr val="bg2">
                    <a:lumMod val="50000"/>
                  </a:schemeClr>
                </a:solidFill>
                <a:cs typeface="Guttman Frnew" panose="02010401010101010101" pitchFamily="2" charset="-79"/>
              </a:rPr>
              <a:t>KA 2 Cooperation </a:t>
            </a:r>
            <a:endParaRPr lang="he-IL" sz="3600" u="sng" dirty="0">
              <a:solidFill>
                <a:schemeClr val="bg2">
                  <a:lumMod val="50000"/>
                </a:schemeClr>
              </a:solidFill>
              <a:cs typeface="Guttman Frnew" panose="02010401010101010101" pitchFamily="2" charset="-79"/>
            </a:endParaRPr>
          </a:p>
        </p:txBody>
      </p:sp>
      <p:graphicFrame>
        <p:nvGraphicFramePr>
          <p:cNvPr id="3" name="Chart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97642069"/>
              </p:ext>
            </p:extLst>
          </p:nvPr>
        </p:nvGraphicFramePr>
        <p:xfrm>
          <a:off x="5718405" y="2088760"/>
          <a:ext cx="5696106" cy="183010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Right Brace 3"/>
          <p:cNvSpPr/>
          <p:nvPr/>
        </p:nvSpPr>
        <p:spPr>
          <a:xfrm rot="5400000">
            <a:off x="7005205" y="2927735"/>
            <a:ext cx="146600" cy="2522359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pic>
        <p:nvPicPr>
          <p:cNvPr id="5" name="Picture 2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31945" y="4354847"/>
            <a:ext cx="1665693" cy="474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ight Brace 5"/>
          <p:cNvSpPr/>
          <p:nvPr/>
        </p:nvSpPr>
        <p:spPr>
          <a:xfrm rot="5400000">
            <a:off x="9676025" y="2852066"/>
            <a:ext cx="137940" cy="2665032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51974" y="4360281"/>
            <a:ext cx="1206351" cy="468828"/>
          </a:xfrm>
          <a:prstGeom prst="rect">
            <a:avLst/>
          </a:prstGeom>
        </p:spPr>
      </p:pic>
      <p:graphicFrame>
        <p:nvGraphicFramePr>
          <p:cNvPr id="8" name="Chart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29852898"/>
              </p:ext>
            </p:extLst>
          </p:nvPr>
        </p:nvGraphicFramePr>
        <p:xfrm>
          <a:off x="98759" y="2373035"/>
          <a:ext cx="5066256" cy="34684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9" name="Rectangle 8"/>
          <p:cNvSpPr/>
          <p:nvPr/>
        </p:nvSpPr>
        <p:spPr>
          <a:xfrm>
            <a:off x="791800" y="1544308"/>
            <a:ext cx="492660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 rtl="0"/>
            <a:r>
              <a:rPr lang="en-GB" sz="2000" dirty="0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20 Capacity Building Projects under Erasmus+</a:t>
            </a:r>
            <a:endParaRPr lang="he-IL" sz="2000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pic>
        <p:nvPicPr>
          <p:cNvPr id="10" name="Picture 1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88" y="6082696"/>
            <a:ext cx="12193588" cy="785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19793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Arrow Connector 4"/>
          <p:cNvCxnSpPr/>
          <p:nvPr/>
        </p:nvCxnSpPr>
        <p:spPr>
          <a:xfrm>
            <a:off x="1703681" y="5840391"/>
            <a:ext cx="8682265" cy="0"/>
          </a:xfrm>
          <a:prstGeom prst="straightConnector1">
            <a:avLst/>
          </a:prstGeom>
          <a:ln w="57150"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flipV="1">
            <a:off x="1622315" y="1584877"/>
            <a:ext cx="0" cy="4255514"/>
          </a:xfrm>
          <a:prstGeom prst="straightConnector1">
            <a:avLst/>
          </a:prstGeom>
          <a:ln w="57150"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2611361" y="6007485"/>
            <a:ext cx="6866903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2800" b="1" dirty="0" smtClean="0">
                <a:solidFill>
                  <a:schemeClr val="bg2">
                    <a:lumMod val="50000"/>
                  </a:schemeClr>
                </a:solidFill>
                <a:latin typeface="+mj-lt"/>
                <a:ea typeface="+mj-ea"/>
                <a:cs typeface="Guttman Frnew" panose="02010401010101010101" pitchFamily="2" charset="-79"/>
              </a:rPr>
              <a:t>Your Long </a:t>
            </a:r>
            <a:r>
              <a:rPr lang="en-US" sz="2800" b="1" dirty="0">
                <a:solidFill>
                  <a:schemeClr val="bg2">
                    <a:lumMod val="50000"/>
                  </a:schemeClr>
                </a:solidFill>
                <a:latin typeface="+mj-lt"/>
                <a:ea typeface="+mj-ea"/>
                <a:cs typeface="Guttman Frnew" panose="02010401010101010101" pitchFamily="2" charset="-79"/>
              </a:rPr>
              <a:t>Term Strategy</a:t>
            </a:r>
            <a:endParaRPr lang="he-IL" sz="2800" b="1" dirty="0">
              <a:solidFill>
                <a:schemeClr val="bg2">
                  <a:lumMod val="50000"/>
                </a:schemeClr>
              </a:solidFill>
              <a:latin typeface="+mj-lt"/>
              <a:ea typeface="+mj-ea"/>
              <a:cs typeface="Guttman Frnew" panose="02010401010101010101" pitchFamily="2" charset="-79"/>
            </a:endParaRPr>
          </a:p>
        </p:txBody>
      </p:sp>
      <p:sp>
        <p:nvSpPr>
          <p:cNvPr id="10" name="TextBox 9"/>
          <p:cNvSpPr txBox="1"/>
          <p:nvPr/>
        </p:nvSpPr>
        <p:spPr>
          <a:xfrm rot="16200000">
            <a:off x="-412752" y="2682793"/>
            <a:ext cx="2722528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2800" b="1" dirty="0">
                <a:solidFill>
                  <a:schemeClr val="bg2">
                    <a:lumMod val="50000"/>
                  </a:schemeClr>
                </a:solidFill>
                <a:latin typeface="+mj-lt"/>
                <a:ea typeface="+mj-ea"/>
                <a:cs typeface="Guttman Frnew" panose="02010401010101010101" pitchFamily="2" charset="-79"/>
              </a:rPr>
              <a:t>Your Ambition  </a:t>
            </a:r>
            <a:endParaRPr lang="he-IL" sz="2800" b="1" dirty="0">
              <a:solidFill>
                <a:schemeClr val="bg2">
                  <a:lumMod val="50000"/>
                </a:schemeClr>
              </a:solidFill>
              <a:latin typeface="+mj-lt"/>
              <a:ea typeface="+mj-ea"/>
              <a:cs typeface="Guttman Frnew" panose="02010401010101010101" pitchFamily="2" charset="-79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758578" y="471107"/>
            <a:ext cx="1057246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/>
            <a:r>
              <a:rPr lang="en-US" sz="2800" b="1" dirty="0">
                <a:solidFill>
                  <a:schemeClr val="bg2">
                    <a:lumMod val="50000"/>
                  </a:schemeClr>
                </a:solidFill>
                <a:latin typeface="+mj-lt"/>
                <a:ea typeface="+mj-ea"/>
                <a:cs typeface="Guttman Frnew" panose="02010401010101010101" pitchFamily="2" charset="-79"/>
              </a:rPr>
              <a:t>How </a:t>
            </a:r>
            <a:r>
              <a:rPr lang="en-US" sz="2800" b="1" dirty="0" smtClean="0">
                <a:solidFill>
                  <a:schemeClr val="bg2">
                    <a:lumMod val="50000"/>
                  </a:schemeClr>
                </a:solidFill>
                <a:latin typeface="+mj-lt"/>
                <a:ea typeface="+mj-ea"/>
                <a:cs typeface="Guttman Frnew" panose="02010401010101010101" pitchFamily="2" charset="-79"/>
              </a:rPr>
              <a:t>to </a:t>
            </a:r>
            <a:r>
              <a:rPr lang="en-US" sz="2800" b="1" dirty="0">
                <a:solidFill>
                  <a:schemeClr val="bg2">
                    <a:lumMod val="50000"/>
                  </a:schemeClr>
                </a:solidFill>
                <a:latin typeface="+mj-lt"/>
                <a:ea typeface="+mj-ea"/>
                <a:cs typeface="Guttman Frnew" panose="02010401010101010101" pitchFamily="2" charset="-79"/>
              </a:rPr>
              <a:t>take your partnership one step further?</a:t>
            </a:r>
          </a:p>
        </p:txBody>
      </p:sp>
      <p:sp>
        <p:nvSpPr>
          <p:cNvPr id="7" name="Oval 6"/>
          <p:cNvSpPr/>
          <p:nvPr/>
        </p:nvSpPr>
        <p:spPr>
          <a:xfrm>
            <a:off x="2611361" y="4888454"/>
            <a:ext cx="286603" cy="300251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2" name="TextBox 11"/>
          <p:cNvSpPr txBox="1"/>
          <p:nvPr/>
        </p:nvSpPr>
        <p:spPr>
          <a:xfrm>
            <a:off x="2889843" y="4889687"/>
            <a:ext cx="4468739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/>
            <a:r>
              <a:rPr lang="en-US" dirty="0" smtClean="0"/>
              <a:t>Erasmus+ Individual Student / Staff Mobility</a:t>
            </a:r>
            <a:endParaRPr lang="he-IL" dirty="0"/>
          </a:p>
        </p:txBody>
      </p:sp>
      <p:sp>
        <p:nvSpPr>
          <p:cNvPr id="13" name="Oval 12"/>
          <p:cNvSpPr/>
          <p:nvPr/>
        </p:nvSpPr>
        <p:spPr>
          <a:xfrm>
            <a:off x="3970822" y="4003780"/>
            <a:ext cx="286603" cy="300251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4" name="TextBox 13"/>
          <p:cNvSpPr txBox="1"/>
          <p:nvPr/>
        </p:nvSpPr>
        <p:spPr>
          <a:xfrm>
            <a:off x="4264294" y="3978234"/>
            <a:ext cx="2914844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/>
            <a:r>
              <a:rPr lang="en-US" dirty="0" smtClean="0"/>
              <a:t>Regular Student Mobility</a:t>
            </a:r>
            <a:endParaRPr lang="he-IL" dirty="0"/>
          </a:p>
        </p:txBody>
      </p:sp>
      <p:sp>
        <p:nvSpPr>
          <p:cNvPr id="15" name="Oval 14"/>
          <p:cNvSpPr/>
          <p:nvPr/>
        </p:nvSpPr>
        <p:spPr>
          <a:xfrm>
            <a:off x="4127358" y="4488117"/>
            <a:ext cx="286603" cy="300251"/>
          </a:xfrm>
          <a:prstGeom prst="ellipse">
            <a:avLst/>
          </a:prstGeom>
          <a:solidFill>
            <a:srgbClr val="A89FA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6" name="TextBox 15"/>
          <p:cNvSpPr txBox="1"/>
          <p:nvPr/>
        </p:nvSpPr>
        <p:spPr>
          <a:xfrm>
            <a:off x="4447948" y="4488117"/>
            <a:ext cx="2299126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/>
            <a:r>
              <a:rPr lang="en-US" dirty="0" smtClean="0"/>
              <a:t>Cooperation Projects</a:t>
            </a:r>
            <a:endParaRPr lang="he-IL" dirty="0"/>
          </a:p>
        </p:txBody>
      </p:sp>
      <p:sp>
        <p:nvSpPr>
          <p:cNvPr id="17" name="Oval 16"/>
          <p:cNvSpPr/>
          <p:nvPr/>
        </p:nvSpPr>
        <p:spPr>
          <a:xfrm>
            <a:off x="6802811" y="2363541"/>
            <a:ext cx="286603" cy="300251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8" name="TextBox 17"/>
          <p:cNvSpPr txBox="1"/>
          <p:nvPr/>
        </p:nvSpPr>
        <p:spPr>
          <a:xfrm>
            <a:off x="7179138" y="2391150"/>
            <a:ext cx="2299126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/>
            <a:r>
              <a:rPr lang="en-US" dirty="0" smtClean="0"/>
              <a:t>Joint Degrees</a:t>
            </a:r>
            <a:endParaRPr lang="he-IL" dirty="0"/>
          </a:p>
        </p:txBody>
      </p:sp>
      <p:sp>
        <p:nvSpPr>
          <p:cNvPr id="19" name="Oval 18"/>
          <p:cNvSpPr/>
          <p:nvPr/>
        </p:nvSpPr>
        <p:spPr>
          <a:xfrm>
            <a:off x="6353026" y="3013262"/>
            <a:ext cx="286603" cy="300251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0" name="TextBox 19"/>
          <p:cNvSpPr txBox="1"/>
          <p:nvPr/>
        </p:nvSpPr>
        <p:spPr>
          <a:xfrm>
            <a:off x="6653144" y="3022901"/>
            <a:ext cx="2299126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/>
            <a:r>
              <a:rPr lang="en-US" dirty="0" smtClean="0"/>
              <a:t>Joint Programmes</a:t>
            </a:r>
            <a:endParaRPr lang="he-IL" dirty="0"/>
          </a:p>
        </p:txBody>
      </p:sp>
      <p:sp>
        <p:nvSpPr>
          <p:cNvPr id="21" name="Oval 20"/>
          <p:cNvSpPr/>
          <p:nvPr/>
        </p:nvSpPr>
        <p:spPr>
          <a:xfrm>
            <a:off x="7952374" y="1968721"/>
            <a:ext cx="286603" cy="300251"/>
          </a:xfrm>
          <a:prstGeom prst="ellipse">
            <a:avLst/>
          </a:prstGeom>
          <a:solidFill>
            <a:srgbClr val="8E75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2" name="TextBox 21"/>
          <p:cNvSpPr txBox="1"/>
          <p:nvPr/>
        </p:nvSpPr>
        <p:spPr>
          <a:xfrm>
            <a:off x="8328701" y="1996330"/>
            <a:ext cx="2299126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/>
            <a:r>
              <a:rPr lang="en-US" dirty="0" smtClean="0"/>
              <a:t>European Universities </a:t>
            </a:r>
            <a:endParaRPr lang="he-IL" dirty="0"/>
          </a:p>
        </p:txBody>
      </p:sp>
      <p:sp>
        <p:nvSpPr>
          <p:cNvPr id="23" name="Oval 22"/>
          <p:cNvSpPr/>
          <p:nvPr/>
        </p:nvSpPr>
        <p:spPr>
          <a:xfrm>
            <a:off x="5254770" y="3455918"/>
            <a:ext cx="286603" cy="300251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4" name="TextBox 23"/>
          <p:cNvSpPr txBox="1"/>
          <p:nvPr/>
        </p:nvSpPr>
        <p:spPr>
          <a:xfrm>
            <a:off x="5541373" y="3442485"/>
            <a:ext cx="3532394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/>
            <a:r>
              <a:rPr lang="en-US" dirty="0" smtClean="0"/>
              <a:t>Strategic Cooperation Framework </a:t>
            </a:r>
            <a:endParaRPr lang="he-IL" dirty="0"/>
          </a:p>
        </p:txBody>
      </p:sp>
      <p:sp>
        <p:nvSpPr>
          <p:cNvPr id="25" name="TextBox 24"/>
          <p:cNvSpPr txBox="1"/>
          <p:nvPr/>
        </p:nvSpPr>
        <p:spPr>
          <a:xfrm>
            <a:off x="2145678" y="5286898"/>
            <a:ext cx="3683985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/>
            <a:r>
              <a:rPr lang="en-US" dirty="0" smtClean="0"/>
              <a:t>Individual Student / Staff Mobility</a:t>
            </a:r>
            <a:endParaRPr lang="he-IL" dirty="0"/>
          </a:p>
        </p:txBody>
      </p:sp>
      <p:sp>
        <p:nvSpPr>
          <p:cNvPr id="26" name="Oval 25"/>
          <p:cNvSpPr/>
          <p:nvPr/>
        </p:nvSpPr>
        <p:spPr>
          <a:xfrm>
            <a:off x="1847639" y="5286898"/>
            <a:ext cx="286603" cy="300251"/>
          </a:xfrm>
          <a:prstGeom prst="ellipse">
            <a:avLst/>
          </a:prstGeom>
          <a:solidFill>
            <a:srgbClr val="B09D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0219710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7" grpId="0" animBg="1"/>
      <p:bldP spid="12" grpId="0"/>
      <p:bldP spid="13" grpId="0" animBg="1"/>
      <p:bldP spid="14" grpId="0"/>
      <p:bldP spid="15" grpId="0" animBg="1"/>
      <p:bldP spid="16" grpId="0"/>
      <p:bldP spid="17" grpId="0" animBg="1"/>
      <p:bldP spid="18" grpId="0"/>
      <p:bldP spid="19" grpId="0" animBg="1"/>
      <p:bldP spid="20" grpId="0"/>
      <p:bldP spid="21" grpId="0" animBg="1"/>
      <p:bldP spid="22" grpId="0"/>
      <p:bldP spid="23" grpId="0" animBg="1"/>
      <p:bldP spid="24" grpId="0"/>
      <p:bldP spid="25" grpId="0"/>
      <p:bldP spid="26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5642</TotalTime>
  <Words>686</Words>
  <Application>Microsoft Office PowerPoint</Application>
  <PresentationFormat>Widescreen</PresentationFormat>
  <Paragraphs>169</Paragraphs>
  <Slides>20</Slides>
  <Notes>6</Notes>
  <HiddenSlides>1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9" baseType="lpstr">
      <vt:lpstr>Arial</vt:lpstr>
      <vt:lpstr>Bradley Hand ITC</vt:lpstr>
      <vt:lpstr>Calibri</vt:lpstr>
      <vt:lpstr>Calibri Light</vt:lpstr>
      <vt:lpstr>Guttman Frnew</vt:lpstr>
      <vt:lpstr>Tahoma</vt:lpstr>
      <vt:lpstr>Times New Roman</vt:lpstr>
      <vt:lpstr>Wingdings</vt:lpstr>
      <vt:lpstr>Office Theme</vt:lpstr>
      <vt:lpstr>PowerPoint Presentation</vt:lpstr>
      <vt:lpstr>PowerPoint Presentation</vt:lpstr>
      <vt:lpstr>Overview</vt:lpstr>
      <vt:lpstr>KA 1 Mobility </vt:lpstr>
      <vt:lpstr>KA 1 Mobility </vt:lpstr>
      <vt:lpstr>PowerPoint Presentation</vt:lpstr>
      <vt:lpstr>PowerPoint Presentation</vt:lpstr>
      <vt:lpstr>KA 2 Cooperation </vt:lpstr>
      <vt:lpstr>PowerPoint Presentation</vt:lpstr>
      <vt:lpstr>How it works: 1. Mobility (ICM KA107) </vt:lpstr>
      <vt:lpstr>How it works: 1. Mobility (ICM KA107) </vt:lpstr>
      <vt:lpstr>How it works: 1. Mobility with non academic partners (internship)</vt:lpstr>
      <vt:lpstr>PowerPoint Presentation</vt:lpstr>
      <vt:lpstr>Useful Resources</vt:lpstr>
      <vt:lpstr>Who’s who?</vt:lpstr>
      <vt:lpstr>PowerPoint Presentation</vt:lpstr>
      <vt:lpstr>The Future of Erasmus+, what can we expect ?</vt:lpstr>
      <vt:lpstr>The Future of Erasmus+, what can we expect ?</vt:lpstr>
      <vt:lpstr>The Future of Erasmus+, what can we expect ?</vt:lpstr>
      <vt:lpstr>PowerPoint Presentation</vt:lpstr>
    </vt:vector>
  </TitlesOfParts>
  <Company>Hewlett-Packard Company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Kathrin Theurillat</dc:creator>
  <cp:lastModifiedBy>Kathrin Theurillat</cp:lastModifiedBy>
  <cp:revision>257</cp:revision>
  <cp:lastPrinted>2018-06-25T10:19:53Z</cp:lastPrinted>
  <dcterms:created xsi:type="dcterms:W3CDTF">2017-01-19T06:11:55Z</dcterms:created>
  <dcterms:modified xsi:type="dcterms:W3CDTF">2019-11-03T13:01:21Z</dcterms:modified>
</cp:coreProperties>
</file>