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4"/>
  </p:notesMasterIdLst>
  <p:sldIdLst>
    <p:sldId id="280" r:id="rId2"/>
    <p:sldId id="299" r:id="rId3"/>
    <p:sldId id="300" r:id="rId4"/>
    <p:sldId id="301" r:id="rId5"/>
    <p:sldId id="302" r:id="rId6"/>
    <p:sldId id="304" r:id="rId7"/>
    <p:sldId id="305" r:id="rId8"/>
    <p:sldId id="286" r:id="rId9"/>
    <p:sldId id="283" r:id="rId10"/>
    <p:sldId id="307" r:id="rId11"/>
    <p:sldId id="270" r:id="rId12"/>
    <p:sldId id="298" r:id="rId13"/>
    <p:sldId id="292" r:id="rId14"/>
    <p:sldId id="260" r:id="rId15"/>
    <p:sldId id="291" r:id="rId16"/>
    <p:sldId id="310" r:id="rId17"/>
    <p:sldId id="294" r:id="rId18"/>
    <p:sldId id="271" r:id="rId19"/>
    <p:sldId id="308" r:id="rId20"/>
    <p:sldId id="290" r:id="rId21"/>
    <p:sldId id="306" r:id="rId22"/>
    <p:sldId id="311" r:id="rId2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60" d="100"/>
          <a:sy n="60" d="100"/>
        </p:scale>
        <p:origin x="-1842" y="-624"/>
      </p:cViewPr>
      <p:guideLst>
        <p:guide orient="horz" pos="2160"/>
        <p:guide pos="2880"/>
      </p:guideLst>
    </p:cSldViewPr>
  </p:slideViewPr>
  <p:notesTextViewPr>
    <p:cViewPr>
      <p:scale>
        <a:sx n="1" d="1"/>
        <a:sy n="1" d="1"/>
      </p:scale>
      <p:origin x="0" y="0"/>
    </p:cViewPr>
  </p:notesTextViewPr>
  <p:sorterViewPr>
    <p:cViewPr>
      <p:scale>
        <a:sx n="160" d="100"/>
        <a:sy n="160" d="100"/>
      </p:scale>
      <p:origin x="0" y="154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C68E119-B895-4275-AD36-E7C31FAEBCCD}" type="datetimeFigureOut">
              <a:rPr lang="he-IL" smtClean="0"/>
              <a:pPr/>
              <a:t>ז'/אלול/תשע"ז</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C258CFA-8BB1-450B-8202-9265BB84D826}" type="slidenum">
              <a:rPr lang="he-IL" smtClean="0"/>
              <a:pPr/>
              <a:t>‹#›</a:t>
            </a:fld>
            <a:endParaRPr lang="he-IL"/>
          </a:p>
        </p:txBody>
      </p:sp>
    </p:spTree>
    <p:extLst>
      <p:ext uri="{BB962C8B-B14F-4D97-AF65-F5344CB8AC3E}">
        <p14:creationId xmlns:p14="http://schemas.microsoft.com/office/powerpoint/2010/main" val="10542589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e-IL" smtClean="0"/>
              <a:t>לחץ כדי לערוך סגנון כותרת משנה של תבנית בסיס</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63FAFCB-79EE-4B0B-B921-E5DD0BCC8A60}"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101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0311FA-8161-4309-A72E-3268AEEB9418}"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07924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6090C05-1537-488C-BD81-55AAE01A659F}"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99513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כותרת, פריט אוסף תמונות וטקסט">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685800" y="1981200"/>
            <a:ext cx="3810000" cy="4114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אוסף תמונות 3"/>
          <p:cNvSpPr>
            <a:spLocks noGrp="1"/>
          </p:cNvSpPr>
          <p:nvPr>
            <p:ph type="clipArt" sz="half" idx="2"/>
          </p:nvPr>
        </p:nvSpPr>
        <p:spPr>
          <a:xfrm>
            <a:off x="4648200" y="1981200"/>
            <a:ext cx="3810000" cy="4114800"/>
          </a:xfrm>
        </p:spPr>
        <p:txBody>
          <a:bodyPr/>
          <a:lstStyle/>
          <a:p>
            <a:pPr lvl="0"/>
            <a:endParaRPr lang="he-IL"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7915882-1D69-4BC9-8579-AAF6AE9F10E9}"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5250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כותרת, טקסט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sz="half" idx="1"/>
          </p:nvPr>
        </p:nvSpPr>
        <p:spPr>
          <a:xfrm>
            <a:off x="685800" y="1981200"/>
            <a:ext cx="3810000" cy="4114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981200"/>
            <a:ext cx="3810000" cy="4114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822C851-12B0-41D1-BBA7-559E0CFAF9D8}"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0063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כותרת וטבלה">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p:spPr>
        <p:txBody>
          <a:bodyPr/>
          <a:lstStyle/>
          <a:p>
            <a:r>
              <a:rPr lang="he-IL" smtClean="0"/>
              <a:t>לחץ כדי לערוך סגנון כותרת של תבנית בסיס</a:t>
            </a:r>
            <a:endParaRPr lang="he-IL"/>
          </a:p>
        </p:txBody>
      </p:sp>
      <p:sp>
        <p:nvSpPr>
          <p:cNvPr id="3" name="מציין מיקום של טבלה 2"/>
          <p:cNvSpPr>
            <a:spLocks noGrp="1"/>
          </p:cNvSpPr>
          <p:nvPr>
            <p:ph type="tbl" idx="1"/>
          </p:nvPr>
        </p:nvSpPr>
        <p:spPr>
          <a:xfrm>
            <a:off x="685800" y="1981200"/>
            <a:ext cx="7772400" cy="4114800"/>
          </a:xfrm>
        </p:spPr>
        <p:txBody>
          <a:bodyPr/>
          <a:lstStyle/>
          <a:p>
            <a:pPr lvl="0"/>
            <a:endParaRPr lang="he-IL"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1689E19-B22A-454F-A654-AAD07F3FB349}"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7866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cSld name="כותרת, תוכן ו- 2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685800" y="609600"/>
            <a:ext cx="7772400" cy="1143000"/>
          </a:xfrm>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85800" y="1981200"/>
            <a:ext cx="3810000" cy="41148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quarter" idx="2"/>
          </p:nvPr>
        </p:nvSpPr>
        <p:spPr>
          <a:xfrm>
            <a:off x="4648200" y="1981200"/>
            <a:ext cx="3810000" cy="1981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תוכן 4"/>
          <p:cNvSpPr>
            <a:spLocks noGrp="1"/>
          </p:cNvSpPr>
          <p:nvPr>
            <p:ph sz="quarter" idx="3"/>
          </p:nvPr>
        </p:nvSpPr>
        <p:spPr>
          <a:xfrm>
            <a:off x="4648200" y="4114800"/>
            <a:ext cx="3810000" cy="1981200"/>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ABAA78DE-B4D0-4E53-9899-61BADA02339B}"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62168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24DBD9-F211-406A-8B53-28763865D014}"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991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e-IL" smtClean="0"/>
              <a:t>לחץ כדי לערוך סגנונות טקסט של תבנית בסיס</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EEA53E-4398-4B15-ABAA-F5A48B234929}"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67791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C78EB06-FC12-49FF-89A0-B0103B3C48EC}"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1052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D7EB0BC-13A4-45E2-826D-4F08EE610043}"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2685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A21CED3-25A4-4054-B274-F83EAB63A73E}"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9618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63D4735-1BC9-41B1-9214-4C698ABE574E}"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9098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C2F7115-B79B-4CEB-B09C-ED0EE735DA02}"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3521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e-IL" noProof="0" smtClean="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D99E5B-BCF7-4B1B-A57B-3CDD4DF609C7}" type="slidenum">
              <a:rPr lang="he-IL">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9220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0D087198-6D6B-4C91-AFA7-E8D9D17E38A8}" type="slidenum">
              <a:rPr lang="he-IL">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00934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balbergm@hit.ac.il"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balbergm.wixsite.com/mysit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772816"/>
            <a:ext cx="7067128" cy="1143000"/>
          </a:xfrm>
        </p:spPr>
        <p:txBody>
          <a:bodyPr/>
          <a:lstStyle/>
          <a:p>
            <a:r>
              <a:rPr lang="he-IL" sz="4800" b="1" dirty="0" smtClean="0">
                <a:solidFill>
                  <a:srgbClr val="FF0000"/>
                </a:solidFill>
              </a:rPr>
              <a:t>מנחי הפרויקט והנושאים</a:t>
            </a:r>
            <a:br>
              <a:rPr lang="he-IL" sz="4800" b="1" dirty="0" smtClean="0">
                <a:solidFill>
                  <a:srgbClr val="FF0000"/>
                </a:solidFill>
              </a:rPr>
            </a:br>
            <a:r>
              <a:rPr lang="he-IL" sz="4800" b="1" dirty="0" smtClean="0">
                <a:solidFill>
                  <a:srgbClr val="FF0000"/>
                </a:solidFill>
              </a:rPr>
              <a:t>לשנה"ל תשע"ז/תשע"ח</a:t>
            </a:r>
            <a:endParaRPr lang="he-IL" sz="4800" b="1" dirty="0">
              <a:solidFill>
                <a:srgbClr val="FF0000"/>
              </a:solidFill>
            </a:endParaRPr>
          </a:p>
        </p:txBody>
      </p:sp>
    </p:spTree>
    <p:extLst>
      <p:ext uri="{BB962C8B-B14F-4D97-AF65-F5344CB8AC3E}">
        <p14:creationId xmlns:p14="http://schemas.microsoft.com/office/powerpoint/2010/main" val="27464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7584" y="188640"/>
            <a:ext cx="6285384" cy="1143000"/>
          </a:xfrm>
        </p:spPr>
        <p:txBody>
          <a:bodyPr/>
          <a:lstStyle/>
          <a:p>
            <a:r>
              <a:rPr lang="he-IL" sz="3600" b="1" dirty="0" smtClean="0">
                <a:solidFill>
                  <a:srgbClr val="FF0000"/>
                </a:solidFill>
              </a:rPr>
              <a:t>פרופ' חיים </a:t>
            </a:r>
            <a:r>
              <a:rPr lang="he-IL" sz="3600" b="1" dirty="0" err="1" smtClean="0">
                <a:solidFill>
                  <a:srgbClr val="FF0000"/>
                </a:solidFill>
              </a:rPr>
              <a:t>מצנר</a:t>
            </a:r>
            <a:r>
              <a:rPr lang="he-IL" sz="3600" b="1" dirty="0" smtClean="0">
                <a:solidFill>
                  <a:srgbClr val="FF0000"/>
                </a:solidFill>
              </a:rPr>
              <a:t> – מנחה ראשי</a:t>
            </a:r>
            <a:br>
              <a:rPr lang="he-IL" sz="3600" b="1" dirty="0" smtClean="0">
                <a:solidFill>
                  <a:srgbClr val="FF0000"/>
                </a:solidFill>
              </a:rPr>
            </a:br>
            <a:r>
              <a:rPr lang="he-IL" sz="3200" b="1" dirty="0" smtClean="0">
                <a:solidFill>
                  <a:srgbClr val="FF0000"/>
                </a:solidFill>
              </a:rPr>
              <a:t>מר יהודה גרין – מנחה משני</a:t>
            </a:r>
            <a:endParaRPr lang="he-IL" sz="3200" b="1" dirty="0">
              <a:solidFill>
                <a:srgbClr val="FF0000"/>
              </a:solidFill>
            </a:endParaRPr>
          </a:p>
        </p:txBody>
      </p:sp>
      <p:sp>
        <p:nvSpPr>
          <p:cNvPr id="4" name="מציין מיקום תוכן 3"/>
          <p:cNvSpPr>
            <a:spLocks noGrp="1"/>
          </p:cNvSpPr>
          <p:nvPr>
            <p:ph idx="1"/>
          </p:nvPr>
        </p:nvSpPr>
        <p:spPr>
          <a:xfrm>
            <a:off x="251520" y="1480684"/>
            <a:ext cx="7139136" cy="5188676"/>
          </a:xfrm>
        </p:spPr>
        <p:txBody>
          <a:bodyPr/>
          <a:lstStyle/>
          <a:p>
            <a:pPr marL="0" indent="0">
              <a:buNone/>
            </a:pPr>
            <a:r>
              <a:rPr lang="he-IL" sz="1800" b="1" dirty="0" smtClean="0">
                <a:sym typeface="Wingdings"/>
              </a:rPr>
              <a:t></a:t>
            </a:r>
            <a:r>
              <a:rPr lang="he-IL" sz="1800" dirty="0" smtClean="0"/>
              <a:t>זן </a:t>
            </a:r>
            <a:r>
              <a:rPr lang="he-IL" sz="1800" dirty="0"/>
              <a:t>עגול רחב סרט לשימוש </a:t>
            </a:r>
            <a:r>
              <a:rPr lang="he-IL" sz="1800" dirty="0" err="1" smtClean="0"/>
              <a:t>לוויני</a:t>
            </a:r>
            <a:r>
              <a:rPr lang="he-IL" sz="1800" dirty="0" smtClean="0"/>
              <a:t>.</a:t>
            </a:r>
            <a:endParaRPr lang="en-US" sz="1800" dirty="0"/>
          </a:p>
          <a:p>
            <a:pPr marL="0" indent="0">
              <a:buNone/>
            </a:pPr>
            <a:r>
              <a:rPr lang="he-IL" sz="1800" dirty="0">
                <a:sym typeface="Wingdings"/>
              </a:rPr>
              <a:t> </a:t>
            </a:r>
            <a:r>
              <a:rPr lang="he-IL" sz="1800" dirty="0"/>
              <a:t>אנטנה בעלת מפתח משותף לשימוש </a:t>
            </a:r>
            <a:r>
              <a:rPr lang="he-IL" sz="1800" dirty="0" err="1"/>
              <a:t>לוויני</a:t>
            </a:r>
            <a:r>
              <a:rPr lang="he-IL" sz="1800" dirty="0"/>
              <a:t> לתחומי</a:t>
            </a:r>
            <a:r>
              <a:rPr lang="ru-RU" sz="1800" dirty="0"/>
              <a:t> </a:t>
            </a:r>
            <a:r>
              <a:rPr lang="he-IL" sz="1800" dirty="0"/>
              <a:t>תדר </a:t>
            </a:r>
            <a:r>
              <a:rPr lang="en-US" sz="1800" dirty="0"/>
              <a:t>Ku</a:t>
            </a:r>
            <a:r>
              <a:rPr lang="he-IL" sz="1800" dirty="0"/>
              <a:t> ו </a:t>
            </a:r>
            <a:r>
              <a:rPr lang="en-US" sz="1800" dirty="0"/>
              <a:t>L</a:t>
            </a:r>
            <a:r>
              <a:rPr lang="he-IL" sz="1800" dirty="0"/>
              <a:t>.</a:t>
            </a:r>
            <a:endParaRPr lang="en-US" sz="1800" dirty="0"/>
          </a:p>
          <a:p>
            <a:pPr marL="0" indent="0">
              <a:buNone/>
            </a:pPr>
            <a:r>
              <a:rPr lang="he-IL" sz="1800" dirty="0">
                <a:sym typeface="Wingdings"/>
              </a:rPr>
              <a:t> </a:t>
            </a:r>
            <a:r>
              <a:rPr lang="he-IL" sz="1800" dirty="0"/>
              <a:t>פיתוח אלמנט רחב סרט ודק דופן </a:t>
            </a:r>
            <a:r>
              <a:rPr lang="ru-RU" sz="1800" dirty="0"/>
              <a:t> </a:t>
            </a:r>
            <a:r>
              <a:rPr lang="he-IL" sz="1800" dirty="0"/>
              <a:t>לאנטנה בסריקה אלקטרונית.</a:t>
            </a:r>
          </a:p>
          <a:p>
            <a:pPr marL="514350" indent="-514350">
              <a:buNone/>
            </a:pPr>
            <a:r>
              <a:rPr lang="he-IL" sz="1800" dirty="0">
                <a:sym typeface="Wingdings"/>
              </a:rPr>
              <a:t> </a:t>
            </a:r>
            <a:r>
              <a:rPr lang="he-IL" sz="1800" dirty="0"/>
              <a:t>פיתוח אלמנט מסוג </a:t>
            </a:r>
            <a:r>
              <a:rPr lang="he-IL" sz="1800" dirty="0" err="1"/>
              <a:t>פרקטל</a:t>
            </a:r>
            <a:r>
              <a:rPr lang="he-IL" sz="1800" dirty="0"/>
              <a:t> לאנטנה בסריקה </a:t>
            </a:r>
            <a:r>
              <a:rPr lang="ru-RU" sz="1800" dirty="0"/>
              <a:t> </a:t>
            </a:r>
            <a:r>
              <a:rPr lang="he-IL" sz="1800" dirty="0"/>
              <a:t>אלקטרונית.</a:t>
            </a:r>
          </a:p>
          <a:p>
            <a:pPr marL="0" indent="0">
              <a:buNone/>
            </a:pPr>
            <a:r>
              <a:rPr lang="en-US" sz="1800" dirty="0">
                <a:sym typeface="Wingdings"/>
              </a:rPr>
              <a:t></a:t>
            </a:r>
            <a:r>
              <a:rPr lang="he-IL" sz="1800" dirty="0">
                <a:sym typeface="Wingdings"/>
              </a:rPr>
              <a:t> </a:t>
            </a:r>
            <a:r>
              <a:rPr lang="he-IL" sz="1800" dirty="0"/>
              <a:t>אנטנה מודפסת רב </a:t>
            </a:r>
            <a:r>
              <a:rPr lang="ru-RU" sz="1800" dirty="0"/>
              <a:t> </a:t>
            </a:r>
            <a:r>
              <a:rPr lang="he-IL" sz="1800" dirty="0"/>
              <a:t>שכבתית רחבת סרט.</a:t>
            </a:r>
            <a:endParaRPr lang="en-US" sz="1800" dirty="0"/>
          </a:p>
          <a:p>
            <a:pPr marL="0" indent="0">
              <a:buNone/>
            </a:pPr>
            <a:r>
              <a:rPr lang="he-IL" sz="1800" dirty="0">
                <a:sym typeface="Wingdings"/>
              </a:rPr>
              <a:t> </a:t>
            </a:r>
            <a:r>
              <a:rPr lang="he-IL" sz="1800" dirty="0" smtClean="0"/>
              <a:t>פיתוח </a:t>
            </a:r>
            <a:r>
              <a:rPr lang="he-IL" sz="1800" dirty="0"/>
              <a:t>מקטב רחב סרט מסוג </a:t>
            </a:r>
            <a:r>
              <a:rPr lang="ru-RU" sz="1800" dirty="0"/>
              <a:t> MEANDERLINE </a:t>
            </a:r>
            <a:r>
              <a:rPr lang="he-IL" sz="1800" dirty="0"/>
              <a:t>שהופך קיטוב לינארי </a:t>
            </a:r>
            <a:endParaRPr lang="he-IL" sz="1800" dirty="0" smtClean="0"/>
          </a:p>
          <a:p>
            <a:pPr marL="0" indent="0">
              <a:buNone/>
            </a:pPr>
            <a:r>
              <a:rPr lang="he-IL" sz="1800" dirty="0"/>
              <a:t> </a:t>
            </a:r>
            <a:r>
              <a:rPr lang="he-IL" sz="1800" dirty="0" smtClean="0"/>
              <a:t>  למעגלי</a:t>
            </a:r>
            <a:r>
              <a:rPr lang="he-IL" sz="1800" dirty="0"/>
              <a:t>.</a:t>
            </a:r>
          </a:p>
          <a:p>
            <a:pPr marL="0" indent="0">
              <a:buNone/>
            </a:pPr>
            <a:r>
              <a:rPr lang="he-IL" sz="1800" dirty="0">
                <a:sym typeface="Wingdings"/>
              </a:rPr>
              <a:t> </a:t>
            </a:r>
            <a:r>
              <a:rPr lang="he-IL" sz="1800" dirty="0"/>
              <a:t>פיתוח אלמנט </a:t>
            </a:r>
            <a:r>
              <a:rPr lang="ru-RU" sz="1800" dirty="0"/>
              <a:t> </a:t>
            </a:r>
            <a:r>
              <a:rPr lang="he-IL" sz="1800" dirty="0"/>
              <a:t>בפלטפורמה קונפורמית למערך סורק.</a:t>
            </a:r>
            <a:endParaRPr lang="en-US" sz="1800" dirty="0"/>
          </a:p>
          <a:p>
            <a:pPr marL="0" indent="0">
              <a:buNone/>
            </a:pPr>
            <a:r>
              <a:rPr lang="he-IL" sz="1800" dirty="0">
                <a:sym typeface="Wingdings"/>
              </a:rPr>
              <a:t> </a:t>
            </a:r>
            <a:r>
              <a:rPr lang="he-IL" sz="1800" dirty="0"/>
              <a:t>שופר מקוצר (פרסה)</a:t>
            </a:r>
            <a:r>
              <a:rPr lang="ru-RU" sz="1800" dirty="0"/>
              <a:t> </a:t>
            </a:r>
            <a:r>
              <a:rPr lang="he-IL" sz="1800" dirty="0"/>
              <a:t>.</a:t>
            </a:r>
            <a:endParaRPr lang="en-US" sz="1800" dirty="0"/>
          </a:p>
          <a:p>
            <a:pPr marL="0" indent="0">
              <a:buNone/>
            </a:pPr>
            <a:r>
              <a:rPr lang="he-IL" sz="1800" dirty="0">
                <a:sym typeface="Wingdings"/>
              </a:rPr>
              <a:t> </a:t>
            </a:r>
            <a:r>
              <a:rPr lang="he-IL" sz="1800" dirty="0" smtClean="0"/>
              <a:t>אלמנט </a:t>
            </a:r>
            <a:r>
              <a:rPr lang="he-IL" sz="1800" dirty="0"/>
              <a:t>דו קיטובי למערכים סורקים.</a:t>
            </a:r>
            <a:endParaRPr lang="en-US" sz="1800" dirty="0"/>
          </a:p>
          <a:p>
            <a:pPr marL="0" indent="0">
              <a:buNone/>
            </a:pPr>
            <a:r>
              <a:rPr lang="he-IL" sz="1800" dirty="0">
                <a:sym typeface="Wingdings"/>
              </a:rPr>
              <a:t> </a:t>
            </a:r>
            <a:r>
              <a:rPr lang="he-IL" sz="1800" dirty="0" smtClean="0"/>
              <a:t>אנטנת </a:t>
            </a:r>
            <a:r>
              <a:rPr lang="he-IL" sz="1800" dirty="0"/>
              <a:t>מערך חריצים </a:t>
            </a:r>
            <a:r>
              <a:rPr lang="en-US" sz="1800" dirty="0"/>
              <a:t>(</a:t>
            </a:r>
            <a:r>
              <a:rPr lang="en-US" sz="1800" dirty="0" err="1"/>
              <a:t>leasy</a:t>
            </a:r>
            <a:r>
              <a:rPr lang="en-US" sz="1800" dirty="0"/>
              <a:t> wave(</a:t>
            </a:r>
            <a:r>
              <a:rPr lang="he-IL" sz="1800" dirty="0"/>
              <a:t> בעלת קיטוב מעגלי</a:t>
            </a:r>
            <a:endParaRPr lang="en-US" sz="1800" dirty="0"/>
          </a:p>
          <a:p>
            <a:pPr marL="0" indent="0">
              <a:buNone/>
            </a:pPr>
            <a:r>
              <a:rPr lang="he-IL" sz="1800" dirty="0">
                <a:sym typeface="Wingdings"/>
              </a:rPr>
              <a:t> </a:t>
            </a:r>
            <a:r>
              <a:rPr lang="he-IL" sz="1800" dirty="0" smtClean="0"/>
              <a:t>אנטנת </a:t>
            </a:r>
            <a:r>
              <a:rPr lang="he-IL" sz="1800" dirty="0"/>
              <a:t>חריצים מודפסת</a:t>
            </a:r>
            <a:endParaRPr lang="en-US" sz="1800" dirty="0"/>
          </a:p>
          <a:p>
            <a:pPr marL="0" indent="0">
              <a:buNone/>
            </a:pPr>
            <a:r>
              <a:rPr lang="he-IL" sz="1800" dirty="0">
                <a:sym typeface="Wingdings"/>
              </a:rPr>
              <a:t> </a:t>
            </a:r>
            <a:r>
              <a:rPr lang="he-IL" sz="1800" dirty="0" smtClean="0"/>
              <a:t>פיתוח </a:t>
            </a:r>
            <a:r>
              <a:rPr lang="he-IL" sz="1800" dirty="0"/>
              <a:t>אנטנה מישורית לקיטוב אורכי </a:t>
            </a:r>
            <a:r>
              <a:rPr lang="en-US" sz="1800" dirty="0"/>
              <a:t>(end fire)</a:t>
            </a:r>
          </a:p>
          <a:p>
            <a:pPr marL="0" indent="0">
              <a:buNone/>
            </a:pPr>
            <a:r>
              <a:rPr lang="he-IL" sz="1800" dirty="0">
                <a:sym typeface="Wingdings"/>
              </a:rPr>
              <a:t> </a:t>
            </a:r>
            <a:r>
              <a:rPr lang="he-IL" sz="1800" dirty="0" smtClean="0"/>
              <a:t>פיתוח </a:t>
            </a:r>
            <a:r>
              <a:rPr lang="he-IL" sz="1800" dirty="0"/>
              <a:t>שופר אליפטי שמעביר כל קיטוב ליניארי בתחום </a:t>
            </a:r>
            <a:r>
              <a:rPr lang="en-US" sz="1800" dirty="0"/>
              <a:t>Ka</a:t>
            </a:r>
            <a:r>
              <a:rPr lang="he-IL" sz="1800" dirty="0"/>
              <a:t> .</a:t>
            </a:r>
          </a:p>
          <a:p>
            <a:endParaRPr lang="he-IL" sz="1800" dirty="0"/>
          </a:p>
          <a:p>
            <a:pPr marL="0" indent="0">
              <a:buNone/>
            </a:pPr>
            <a:endParaRPr lang="he-IL" sz="1800" dirty="0"/>
          </a:p>
          <a:p>
            <a:endParaRPr lang="he-IL" sz="1600" dirty="0"/>
          </a:p>
        </p:txBody>
      </p:sp>
    </p:spTree>
    <p:extLst>
      <p:ext uri="{BB962C8B-B14F-4D97-AF65-F5344CB8AC3E}">
        <p14:creationId xmlns:p14="http://schemas.microsoft.com/office/powerpoint/2010/main" val="1918551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6995120" cy="1143000"/>
          </a:xfrm>
        </p:spPr>
        <p:txBody>
          <a:bodyPr/>
          <a:lstStyle/>
          <a:p>
            <a:r>
              <a:rPr lang="he-IL" b="1" dirty="0" smtClean="0">
                <a:solidFill>
                  <a:srgbClr val="FF0000"/>
                </a:solidFill>
              </a:rPr>
              <a:t>פרופ' אלי גרשון</a:t>
            </a:r>
            <a:endParaRPr lang="he-IL" b="1" dirty="0">
              <a:solidFill>
                <a:srgbClr val="FF0000"/>
              </a:solidFill>
            </a:endParaRPr>
          </a:p>
        </p:txBody>
      </p:sp>
      <p:sp>
        <p:nvSpPr>
          <p:cNvPr id="3" name="מציין מיקום תוכן 2"/>
          <p:cNvSpPr>
            <a:spLocks noGrp="1"/>
          </p:cNvSpPr>
          <p:nvPr>
            <p:ph idx="1"/>
          </p:nvPr>
        </p:nvSpPr>
        <p:spPr>
          <a:xfrm>
            <a:off x="457200" y="1600200"/>
            <a:ext cx="7067128" cy="5069160"/>
          </a:xfrm>
        </p:spPr>
        <p:txBody>
          <a:bodyPr/>
          <a:lstStyle/>
          <a:p>
            <a:r>
              <a:rPr lang="he-IL" sz="1800" dirty="0" smtClean="0"/>
              <a:t>בקרה אוטומטית – תכנון ובנייה של מסננים </a:t>
            </a:r>
            <a:r>
              <a:rPr lang="he-IL" sz="1800" dirty="0" err="1" smtClean="0"/>
              <a:t>רובסטיים</a:t>
            </a:r>
            <a:r>
              <a:rPr lang="he-IL" sz="1800" dirty="0" smtClean="0"/>
              <a:t> מרובי משוב (</a:t>
            </a:r>
            <a:r>
              <a:rPr lang="en-US" sz="1800" dirty="0" smtClean="0"/>
              <a:t>MFB FILTERS</a:t>
            </a:r>
            <a:r>
              <a:rPr lang="he-IL" sz="1800" dirty="0" smtClean="0"/>
              <a:t>).</a:t>
            </a:r>
          </a:p>
          <a:p>
            <a:endParaRPr lang="he-IL" sz="1800" dirty="0" smtClean="0"/>
          </a:p>
          <a:p>
            <a:r>
              <a:rPr lang="he-IL" sz="1800" dirty="0" smtClean="0"/>
              <a:t>בקרה אוטומטית – בקרה מתקדמת במרחב המצבים של מערכות </a:t>
            </a:r>
            <a:r>
              <a:rPr lang="he-IL" sz="1800" dirty="0" err="1" smtClean="0"/>
              <a:t>סרוו</a:t>
            </a:r>
            <a:r>
              <a:rPr lang="he-IL" sz="1800" dirty="0" smtClean="0"/>
              <a:t> מרובות כניסה ויציאה (</a:t>
            </a:r>
            <a:r>
              <a:rPr lang="en-US" sz="1800" dirty="0" smtClean="0"/>
              <a:t>MIMO SYSTEMS</a:t>
            </a:r>
            <a:r>
              <a:rPr lang="he-IL" sz="1800" dirty="0" smtClean="0"/>
              <a:t>).</a:t>
            </a:r>
          </a:p>
          <a:p>
            <a:endParaRPr lang="he-IL" sz="1800" dirty="0" smtClean="0"/>
          </a:p>
          <a:p>
            <a:r>
              <a:rPr lang="he-IL" sz="1800" dirty="0" smtClean="0"/>
              <a:t>בקרה אוטומטית – אנליזה </a:t>
            </a:r>
            <a:r>
              <a:rPr lang="he-IL" sz="1800" dirty="0" err="1" smtClean="0"/>
              <a:t>רובסטית</a:t>
            </a:r>
            <a:r>
              <a:rPr lang="he-IL" sz="1800" dirty="0" smtClean="0"/>
              <a:t> של מערכות בקרה ליניאריות </a:t>
            </a:r>
            <a:r>
              <a:rPr lang="he-IL" sz="1800" dirty="0" err="1" smtClean="0"/>
              <a:t>סטוכסטיות</a:t>
            </a:r>
            <a:r>
              <a:rPr lang="he-IL" sz="1800" dirty="0" smtClean="0"/>
              <a:t> בעלות רעש כפלי (פרויקט מחקרי).</a:t>
            </a:r>
          </a:p>
          <a:p>
            <a:endParaRPr lang="he-IL" sz="1800" dirty="0" smtClean="0"/>
          </a:p>
          <a:p>
            <a:r>
              <a:rPr lang="he-IL" sz="1800" dirty="0" smtClean="0"/>
              <a:t>בקרה אוטומטית – אנליזה של מערכות משוב פיזיולוגיות (פרויקט מחקרי).</a:t>
            </a:r>
          </a:p>
          <a:p>
            <a:endParaRPr lang="he-IL" sz="1800" dirty="0" smtClean="0"/>
          </a:p>
          <a:p>
            <a:r>
              <a:rPr lang="he-IL" sz="1800" dirty="0" smtClean="0"/>
              <a:t>בקרה אוטומטית – בקרה של טורבינות רוח: מידול ואופטימיזציה.</a:t>
            </a:r>
          </a:p>
          <a:p>
            <a:endParaRPr lang="he-IL" sz="1800" dirty="0" smtClean="0"/>
          </a:p>
          <a:p>
            <a:r>
              <a:rPr lang="he-IL" sz="1800" dirty="0" smtClean="0"/>
              <a:t>בקרה אוטומטית – תכנון ובנייה של מעגלי </a:t>
            </a:r>
            <a:r>
              <a:rPr lang="en-US" sz="1800" dirty="0" smtClean="0"/>
              <a:t>PLL</a:t>
            </a:r>
            <a:r>
              <a:rPr lang="he-IL" sz="1800" dirty="0" smtClean="0"/>
              <a:t> </a:t>
            </a:r>
            <a:r>
              <a:rPr lang="he-IL" sz="1800" dirty="0" err="1" smtClean="0"/>
              <a:t>רובסטיים</a:t>
            </a:r>
            <a:r>
              <a:rPr lang="he-IL" sz="1800" dirty="0" smtClean="0"/>
              <a:t> מסדר גבוה בשיטות של תורת הבקרה הקלאסית.</a:t>
            </a:r>
            <a:endParaRPr lang="he-IL" sz="1800" dirty="0"/>
          </a:p>
        </p:txBody>
      </p:sp>
    </p:spTree>
    <p:extLst>
      <p:ext uri="{BB962C8B-B14F-4D97-AF65-F5344CB8AC3E}">
        <p14:creationId xmlns:p14="http://schemas.microsoft.com/office/powerpoint/2010/main" val="1349634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1104" cy="994122"/>
          </a:xfrm>
        </p:spPr>
        <p:txBody>
          <a:bodyPr/>
          <a:lstStyle/>
          <a:p>
            <a:r>
              <a:rPr lang="he-IL" b="1" dirty="0" smtClean="0">
                <a:solidFill>
                  <a:srgbClr val="FF0000"/>
                </a:solidFill>
              </a:rPr>
              <a:t>פרופ' אדריאן </a:t>
            </a:r>
            <a:r>
              <a:rPr lang="he-IL" b="1" dirty="0" err="1" smtClean="0">
                <a:solidFill>
                  <a:srgbClr val="FF0000"/>
                </a:solidFill>
              </a:rPr>
              <a:t>יוינוביץ</a:t>
            </a:r>
            <a:endParaRPr lang="en-US" b="1" dirty="0">
              <a:solidFill>
                <a:srgbClr val="FF0000"/>
              </a:solidFill>
            </a:endParaRPr>
          </a:p>
        </p:txBody>
      </p:sp>
      <p:sp>
        <p:nvSpPr>
          <p:cNvPr id="3" name="Content Placeholder 2"/>
          <p:cNvSpPr>
            <a:spLocks noGrp="1"/>
          </p:cNvSpPr>
          <p:nvPr>
            <p:ph idx="1"/>
          </p:nvPr>
        </p:nvSpPr>
        <p:spPr>
          <a:xfrm>
            <a:off x="179512" y="1484784"/>
            <a:ext cx="7355160" cy="4248472"/>
          </a:xfrm>
        </p:spPr>
        <p:txBody>
          <a:bodyPr/>
          <a:lstStyle/>
          <a:p>
            <a:pPr marL="0" indent="0" algn="l">
              <a:buNone/>
            </a:pPr>
            <a:r>
              <a:rPr lang="en-US" sz="1800" b="1" dirty="0" smtClean="0"/>
              <a:t>*</a:t>
            </a:r>
            <a:r>
              <a:rPr lang="en-US" sz="1800" dirty="0" smtClean="0"/>
              <a:t> DC </a:t>
            </a:r>
            <a:r>
              <a:rPr lang="en-US" sz="1800" dirty="0"/>
              <a:t>-DC non-isolated converters with </a:t>
            </a:r>
            <a:r>
              <a:rPr lang="en-US" sz="1800" dirty="0" smtClean="0"/>
              <a:t>high</a:t>
            </a:r>
          </a:p>
          <a:p>
            <a:pPr marL="0" indent="0" algn="l">
              <a:buNone/>
            </a:pPr>
            <a:r>
              <a:rPr lang="en-US" sz="1800" dirty="0" smtClean="0"/>
              <a:t>   conversion </a:t>
            </a:r>
            <a:r>
              <a:rPr lang="en-US" sz="1800" dirty="0"/>
              <a:t>gain in conjunction with </a:t>
            </a:r>
            <a:r>
              <a:rPr lang="en-US" sz="1800" dirty="0" smtClean="0"/>
              <a:t>the </a:t>
            </a:r>
          </a:p>
          <a:p>
            <a:pPr marL="0" indent="0" algn="l">
              <a:buNone/>
            </a:pPr>
            <a:r>
              <a:rPr lang="en-US" sz="1800" dirty="0"/>
              <a:t> </a:t>
            </a:r>
            <a:r>
              <a:rPr lang="en-US" sz="1800" dirty="0" smtClean="0"/>
              <a:t>  environmental </a:t>
            </a:r>
            <a:r>
              <a:rPr lang="en-US" sz="1800" dirty="0"/>
              <a:t>friendly sources of energy </a:t>
            </a:r>
          </a:p>
          <a:p>
            <a:pPr marL="0" indent="0" algn="l">
              <a:buNone/>
            </a:pPr>
            <a:r>
              <a:rPr lang="en-US" sz="1800" b="1" dirty="0" smtClean="0"/>
              <a:t>* </a:t>
            </a:r>
            <a:r>
              <a:rPr lang="en-US" sz="1800" dirty="0" smtClean="0"/>
              <a:t>DC-DC </a:t>
            </a:r>
            <a:r>
              <a:rPr lang="en-US" sz="1800" dirty="0"/>
              <a:t>converters with  coupled inductors </a:t>
            </a:r>
            <a:r>
              <a:rPr lang="en-US" sz="1800" dirty="0" smtClean="0"/>
              <a:t>for</a:t>
            </a:r>
          </a:p>
          <a:p>
            <a:pPr marL="0" indent="0" algn="l">
              <a:buNone/>
            </a:pPr>
            <a:r>
              <a:rPr lang="en-US" sz="1800" dirty="0" smtClean="0"/>
              <a:t>   </a:t>
            </a:r>
            <a:r>
              <a:rPr lang="en-US" sz="1800" dirty="0"/>
              <a:t>enhanced </a:t>
            </a:r>
            <a:r>
              <a:rPr lang="en-US" sz="1800" dirty="0" smtClean="0"/>
              <a:t>gain</a:t>
            </a:r>
            <a:endParaRPr lang="en-US" sz="1800" dirty="0"/>
          </a:p>
          <a:p>
            <a:pPr marL="0" indent="0" algn="l">
              <a:buNone/>
            </a:pPr>
            <a:r>
              <a:rPr lang="en-US" sz="1800" b="1" dirty="0" smtClean="0"/>
              <a:t>*</a:t>
            </a:r>
            <a:r>
              <a:rPr lang="en-US" sz="1800" dirty="0" smtClean="0"/>
              <a:t> Passive </a:t>
            </a:r>
            <a:r>
              <a:rPr lang="en-US" sz="1800" dirty="0"/>
              <a:t>switched cells with solar cells voltage </a:t>
            </a:r>
            <a:r>
              <a:rPr lang="en-US" sz="1800" dirty="0" smtClean="0"/>
              <a:t>step</a:t>
            </a:r>
          </a:p>
          <a:p>
            <a:pPr marL="0" indent="0" algn="l">
              <a:buNone/>
            </a:pPr>
            <a:r>
              <a:rPr lang="en-US" sz="1800" dirty="0" smtClean="0"/>
              <a:t>   </a:t>
            </a:r>
            <a:r>
              <a:rPr lang="en-US" sz="1800" dirty="0"/>
              <a:t>up potential</a:t>
            </a:r>
          </a:p>
          <a:p>
            <a:pPr marL="0" indent="0" algn="l">
              <a:buNone/>
            </a:pPr>
            <a:r>
              <a:rPr lang="en-US" sz="1800" b="1" dirty="0" smtClean="0"/>
              <a:t>*</a:t>
            </a:r>
            <a:r>
              <a:rPr lang="en-US" sz="1800" dirty="0" smtClean="0"/>
              <a:t> Bi-directional </a:t>
            </a:r>
            <a:r>
              <a:rPr lang="en-US" sz="1800" dirty="0"/>
              <a:t>converters with large step  up/ </a:t>
            </a:r>
            <a:r>
              <a:rPr lang="en-US" sz="1800" dirty="0" smtClean="0"/>
              <a:t>down</a:t>
            </a:r>
          </a:p>
          <a:p>
            <a:pPr marL="0" indent="0" algn="l">
              <a:buNone/>
            </a:pPr>
            <a:r>
              <a:rPr lang="en-US" sz="1800" dirty="0" smtClean="0"/>
              <a:t>   </a:t>
            </a:r>
            <a:r>
              <a:rPr lang="en-US" sz="1800" dirty="0"/>
              <a:t>dc gain for </a:t>
            </a:r>
            <a:r>
              <a:rPr lang="en-US" sz="1800" dirty="0" smtClean="0"/>
              <a:t>UPS</a:t>
            </a:r>
          </a:p>
          <a:p>
            <a:pPr marL="0" indent="0" algn="l">
              <a:buNone/>
            </a:pPr>
            <a:r>
              <a:rPr lang="en-US" sz="1800" b="1" dirty="0" smtClean="0"/>
              <a:t>*</a:t>
            </a:r>
            <a:r>
              <a:rPr lang="en-US" sz="1800" dirty="0" smtClean="0"/>
              <a:t> Three-level </a:t>
            </a:r>
            <a:r>
              <a:rPr lang="en-US" sz="1800" dirty="0"/>
              <a:t>soft-switching converters for </a:t>
            </a:r>
            <a:r>
              <a:rPr lang="en-US" sz="1800" dirty="0" smtClean="0"/>
              <a:t>energy</a:t>
            </a:r>
          </a:p>
          <a:p>
            <a:pPr marL="0" indent="0" algn="l">
              <a:buNone/>
            </a:pPr>
            <a:r>
              <a:rPr lang="en-US" sz="1800" dirty="0" smtClean="0"/>
              <a:t>   conversion </a:t>
            </a:r>
            <a:r>
              <a:rPr lang="en-US" sz="1800" dirty="0"/>
              <a:t>with high efficiency</a:t>
            </a:r>
          </a:p>
          <a:p>
            <a:pPr>
              <a:buNone/>
            </a:pPr>
            <a:endParaRPr lang="en-US" sz="2400" dirty="0"/>
          </a:p>
        </p:txBody>
      </p:sp>
    </p:spTree>
    <p:extLst>
      <p:ext uri="{BB962C8B-B14F-4D97-AF65-F5344CB8AC3E}">
        <p14:creationId xmlns:p14="http://schemas.microsoft.com/office/powerpoint/2010/main" val="3638250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44624"/>
            <a:ext cx="6995120" cy="922114"/>
          </a:xfrm>
        </p:spPr>
        <p:txBody>
          <a:bodyPr/>
          <a:lstStyle/>
          <a:p>
            <a:r>
              <a:rPr lang="he-IL" b="1" dirty="0" smtClean="0">
                <a:solidFill>
                  <a:srgbClr val="FF0000"/>
                </a:solidFill>
              </a:rPr>
              <a:t>ד"ר משה רן</a:t>
            </a:r>
            <a:endParaRPr lang="he-IL" b="1" dirty="0">
              <a:solidFill>
                <a:srgbClr val="FF0000"/>
              </a:solidFill>
            </a:endParaRPr>
          </a:p>
        </p:txBody>
      </p:sp>
      <p:sp>
        <p:nvSpPr>
          <p:cNvPr id="3" name="מציין מיקום תוכן 2"/>
          <p:cNvSpPr>
            <a:spLocks noGrp="1"/>
          </p:cNvSpPr>
          <p:nvPr>
            <p:ph idx="1"/>
          </p:nvPr>
        </p:nvSpPr>
        <p:spPr>
          <a:xfrm>
            <a:off x="251520" y="1196752"/>
            <a:ext cx="7293496" cy="5472608"/>
          </a:xfrm>
        </p:spPr>
        <p:txBody>
          <a:bodyPr/>
          <a:lstStyle/>
          <a:p>
            <a:r>
              <a:rPr lang="he-IL" sz="1800" b="1" dirty="0" smtClean="0">
                <a:solidFill>
                  <a:srgbClr val="0070C0"/>
                </a:solidFill>
                <a:latin typeface="Times New Roman"/>
                <a:ea typeface="Times New Roman"/>
              </a:rPr>
              <a:t>תקשורת ניידת ותאית </a:t>
            </a:r>
            <a:r>
              <a:rPr lang="he-IL" sz="1800" b="1" dirty="0">
                <a:solidFill>
                  <a:srgbClr val="0070C0"/>
                </a:solidFill>
                <a:latin typeface="Times New Roman"/>
                <a:ea typeface="Times New Roman"/>
              </a:rPr>
              <a:t>הדור </a:t>
            </a:r>
            <a:r>
              <a:rPr lang="en-US" sz="1800" b="1" dirty="0">
                <a:solidFill>
                  <a:srgbClr val="0070C0"/>
                </a:solidFill>
                <a:latin typeface="Times New Roman"/>
                <a:ea typeface="Times New Roman"/>
              </a:rPr>
              <a:t>4,5</a:t>
            </a:r>
            <a:r>
              <a:rPr lang="he-IL" sz="1800" dirty="0" smtClean="0"/>
              <a:t>: חקירת ביצועים של תקשורת ניידת ותאית בתנאי ערוץ </a:t>
            </a:r>
            <a:r>
              <a:rPr lang="en-US" sz="1800" dirty="0" smtClean="0"/>
              <a:t>indoor</a:t>
            </a:r>
            <a:r>
              <a:rPr lang="he-IL" sz="1800" dirty="0" smtClean="0"/>
              <a:t> והספקי קרינה מופחתים המגיעות </a:t>
            </a:r>
            <a:r>
              <a:rPr lang="he-IL" sz="1800" dirty="0" err="1" smtClean="0"/>
              <a:t>לקצבים</a:t>
            </a:r>
            <a:r>
              <a:rPr lang="he-IL" sz="1800" dirty="0" smtClean="0"/>
              <a:t> </a:t>
            </a:r>
            <a:r>
              <a:rPr lang="en-US" sz="1800" dirty="0" smtClean="0"/>
              <a:t>1Gb/s</a:t>
            </a:r>
            <a:endParaRPr lang="he-IL" sz="1800" dirty="0" smtClean="0"/>
          </a:p>
          <a:p>
            <a:pPr marL="0" indent="0">
              <a:buNone/>
            </a:pPr>
            <a:endParaRPr lang="he-IL" sz="1800" dirty="0" smtClean="0"/>
          </a:p>
          <a:p>
            <a:r>
              <a:rPr lang="he-IL" sz="1800" dirty="0" smtClean="0"/>
              <a:t>מחקר ובדיקת היתכנות של תחנת בסיס ממוזערת מסוג </a:t>
            </a:r>
            <a:r>
              <a:rPr lang="en-US" sz="1800" b="1" dirty="0">
                <a:solidFill>
                  <a:srgbClr val="0070C0"/>
                </a:solidFill>
                <a:latin typeface="Times New Roman"/>
                <a:ea typeface="Times New Roman"/>
              </a:rPr>
              <a:t>Femtocell</a:t>
            </a:r>
            <a:r>
              <a:rPr lang="he-IL" sz="1800" b="1" dirty="0">
                <a:solidFill>
                  <a:srgbClr val="0070C0"/>
                </a:solidFill>
                <a:latin typeface="Times New Roman"/>
                <a:ea typeface="Times New Roman"/>
              </a:rPr>
              <a:t> </a:t>
            </a:r>
            <a:r>
              <a:rPr lang="en-US" sz="1800" b="1" dirty="0">
                <a:solidFill>
                  <a:srgbClr val="0070C0"/>
                </a:solidFill>
                <a:latin typeface="Times New Roman"/>
                <a:ea typeface="Times New Roman"/>
              </a:rPr>
              <a:t>Green</a:t>
            </a:r>
            <a:r>
              <a:rPr lang="he-IL" sz="1800" dirty="0" smtClean="0"/>
              <a:t> לשוק הביתי.</a:t>
            </a:r>
          </a:p>
          <a:p>
            <a:r>
              <a:rPr lang="he-IL" sz="1800" dirty="0" smtClean="0"/>
              <a:t>טכניקות יעילות להעברת אותות רדיו על </a:t>
            </a:r>
            <a:r>
              <a:rPr lang="en-US" sz="1800" b="1" dirty="0" err="1">
                <a:solidFill>
                  <a:srgbClr val="0070C0"/>
                </a:solidFill>
                <a:latin typeface="Times New Roman"/>
                <a:ea typeface="Times New Roman"/>
              </a:rPr>
              <a:t>Plastical</a:t>
            </a:r>
            <a:r>
              <a:rPr lang="en-US" sz="1800" b="1" dirty="0">
                <a:solidFill>
                  <a:srgbClr val="0070C0"/>
                </a:solidFill>
                <a:latin typeface="Times New Roman"/>
                <a:ea typeface="Times New Roman"/>
              </a:rPr>
              <a:t>-Optical-Fiber POF</a:t>
            </a:r>
          </a:p>
          <a:p>
            <a:r>
              <a:rPr lang="en-US" sz="1800" b="1" dirty="0">
                <a:solidFill>
                  <a:srgbClr val="0070C0"/>
                </a:solidFill>
                <a:latin typeface="Times New Roman"/>
                <a:ea typeface="Times New Roman"/>
              </a:rPr>
              <a:t>Error Control Coding</a:t>
            </a:r>
            <a:r>
              <a:rPr lang="he-IL" sz="1800" dirty="0" smtClean="0"/>
              <a:t>: חקירת ביצועים לבקרת שגיאות ותיקון שגיאות בהחלטה רכה המבוססת על טורבו קוד וקודים </a:t>
            </a:r>
            <a:r>
              <a:rPr lang="he-IL" sz="1800" dirty="0" err="1" smtClean="0"/>
              <a:t>איטרטיביים</a:t>
            </a:r>
            <a:r>
              <a:rPr lang="he-IL" sz="1800" dirty="0" smtClean="0"/>
              <a:t> מסוג </a:t>
            </a:r>
            <a:r>
              <a:rPr lang="en-US" sz="1800" dirty="0" smtClean="0"/>
              <a:t>LDPC</a:t>
            </a:r>
            <a:r>
              <a:rPr lang="he-IL" sz="1800" dirty="0" smtClean="0"/>
              <a:t>.</a:t>
            </a:r>
          </a:p>
          <a:p>
            <a:r>
              <a:rPr lang="he-IL" sz="1800" dirty="0" smtClean="0"/>
              <a:t>חקירת ביצועים ומחקר של מערכות תקשורת מסוג </a:t>
            </a:r>
            <a:r>
              <a:rPr lang="en-US" sz="1800" b="1" dirty="0">
                <a:solidFill>
                  <a:srgbClr val="0070C0"/>
                </a:solidFill>
                <a:latin typeface="Times New Roman"/>
                <a:ea typeface="Times New Roman"/>
              </a:rPr>
              <a:t>MIMO</a:t>
            </a:r>
            <a:r>
              <a:rPr lang="he-IL" sz="1800" dirty="0" smtClean="0"/>
              <a:t> (</a:t>
            </a:r>
            <a:r>
              <a:rPr lang="en-US" sz="1800" dirty="0" smtClean="0"/>
              <a:t>Multiple Input Multiple Output</a:t>
            </a:r>
            <a:r>
              <a:rPr lang="he-IL" sz="1800" dirty="0" smtClean="0"/>
              <a:t>) לתקשורת אלחוטית.</a:t>
            </a:r>
          </a:p>
          <a:p>
            <a:pPr>
              <a:spcBef>
                <a:spcPts val="1200"/>
              </a:spcBef>
              <a:spcAft>
                <a:spcPts val="0"/>
              </a:spcAft>
            </a:pPr>
            <a:r>
              <a:rPr lang="he-IL" sz="1800" dirty="0"/>
              <a:t>חקירת ביצועים של תקשורת מהירה המתבססת על  </a:t>
            </a:r>
            <a:r>
              <a:rPr lang="en-US" sz="1800" dirty="0" smtClean="0"/>
              <a:t>VLC</a:t>
            </a:r>
            <a:r>
              <a:rPr lang="he-IL" sz="1800" dirty="0" smtClean="0"/>
              <a:t> </a:t>
            </a:r>
            <a:r>
              <a:rPr lang="en-US" sz="1800" b="1" dirty="0" smtClean="0">
                <a:solidFill>
                  <a:srgbClr val="0070C0"/>
                </a:solidFill>
                <a:latin typeface="Times New Roman"/>
                <a:ea typeface="Times New Roman"/>
              </a:rPr>
              <a:t>Visible </a:t>
            </a:r>
            <a:r>
              <a:rPr lang="en-US" sz="1800" b="1" dirty="0">
                <a:solidFill>
                  <a:srgbClr val="0070C0"/>
                </a:solidFill>
                <a:latin typeface="Times New Roman"/>
                <a:ea typeface="Times New Roman"/>
              </a:rPr>
              <a:t>Light </a:t>
            </a:r>
            <a:r>
              <a:rPr lang="en-US" sz="1800" b="1" dirty="0" smtClean="0">
                <a:solidFill>
                  <a:srgbClr val="0070C0"/>
                </a:solidFill>
                <a:latin typeface="Times New Roman"/>
                <a:ea typeface="Times New Roman"/>
              </a:rPr>
              <a:t>Communications </a:t>
            </a:r>
            <a:r>
              <a:rPr lang="he-IL" sz="1800" b="1" dirty="0" smtClean="0">
                <a:solidFill>
                  <a:srgbClr val="0070C0"/>
                </a:solidFill>
                <a:latin typeface="Times New Roman"/>
                <a:ea typeface="Times New Roman"/>
              </a:rPr>
              <a:t> </a:t>
            </a:r>
            <a:endParaRPr lang="en-US" sz="1800" dirty="0">
              <a:latin typeface="Times New Roman"/>
              <a:ea typeface="Times New Roman"/>
            </a:endParaRPr>
          </a:p>
          <a:p>
            <a:pPr marL="0" indent="0">
              <a:spcBef>
                <a:spcPts val="1200"/>
              </a:spcBef>
              <a:spcAft>
                <a:spcPts val="0"/>
              </a:spcAft>
              <a:buNone/>
            </a:pPr>
            <a:r>
              <a:rPr lang="he-IL" sz="1800" b="1" dirty="0">
                <a:solidFill>
                  <a:srgbClr val="0070C0"/>
                </a:solidFill>
                <a:latin typeface="Times New Roman"/>
                <a:ea typeface="Times New Roman"/>
              </a:rPr>
              <a:t> </a:t>
            </a:r>
            <a:endParaRPr lang="en-US" sz="1800" dirty="0">
              <a:latin typeface="Times New Roman"/>
              <a:ea typeface="Times New Roman"/>
            </a:endParaRPr>
          </a:p>
          <a:p>
            <a:pPr marL="0" indent="0">
              <a:buNone/>
            </a:pPr>
            <a:endParaRPr lang="he-IL" sz="2400" dirty="0"/>
          </a:p>
        </p:txBody>
      </p:sp>
    </p:spTree>
    <p:extLst>
      <p:ext uri="{BB962C8B-B14F-4D97-AF65-F5344CB8AC3E}">
        <p14:creationId xmlns:p14="http://schemas.microsoft.com/office/powerpoint/2010/main" val="3641984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7067128" cy="1143000"/>
          </a:xfrm>
        </p:spPr>
        <p:txBody>
          <a:bodyPr/>
          <a:lstStyle/>
          <a:p>
            <a:r>
              <a:rPr lang="he-IL" dirty="0" smtClean="0"/>
              <a:t/>
            </a:r>
            <a:br>
              <a:rPr lang="he-IL" dirty="0" smtClean="0"/>
            </a:br>
            <a:r>
              <a:rPr lang="he-IL" b="1" dirty="0" smtClean="0">
                <a:solidFill>
                  <a:srgbClr val="FF0000"/>
                </a:solidFill>
              </a:rPr>
              <a:t>ד"ר ברקוביץ יפים</a:t>
            </a:r>
            <a:br>
              <a:rPr lang="he-IL" b="1" dirty="0" smtClean="0">
                <a:solidFill>
                  <a:srgbClr val="FF0000"/>
                </a:solidFill>
              </a:rPr>
            </a:br>
            <a:endParaRPr lang="he-IL" b="1" dirty="0">
              <a:solidFill>
                <a:srgbClr val="FF0000"/>
              </a:solidFill>
            </a:endParaRPr>
          </a:p>
        </p:txBody>
      </p:sp>
      <p:sp>
        <p:nvSpPr>
          <p:cNvPr id="3" name="מציין מיקום תוכן 2"/>
          <p:cNvSpPr>
            <a:spLocks noGrp="1"/>
          </p:cNvSpPr>
          <p:nvPr>
            <p:ph idx="1"/>
          </p:nvPr>
        </p:nvSpPr>
        <p:spPr>
          <a:xfrm>
            <a:off x="179512" y="1600200"/>
            <a:ext cx="7344816" cy="4525963"/>
          </a:xfrm>
        </p:spPr>
        <p:txBody>
          <a:bodyPr/>
          <a:lstStyle/>
          <a:p>
            <a:r>
              <a:rPr lang="he-IL" sz="1800" dirty="0" smtClean="0"/>
              <a:t>פיתוח וחקר של משפחה חדשנית של מכפילי מתח זרם ישר על בסיס שרשור צמדי קבל דיודה.</a:t>
            </a:r>
          </a:p>
          <a:p>
            <a:r>
              <a:rPr lang="he-IL" sz="1800" dirty="0" smtClean="0"/>
              <a:t>פיתוח וחקר של משפחה חדשנית של מכפילי מתח זרם ישר על בסיס שרשור צמדי קבל-דיודה וסלילים צמודים.</a:t>
            </a:r>
          </a:p>
          <a:p>
            <a:r>
              <a:rPr lang="he-IL" sz="1800" dirty="0" smtClean="0"/>
              <a:t>פיתוח וחקר של משפחת ספקי זרם ישר על בסיס </a:t>
            </a:r>
            <a:r>
              <a:rPr lang="en-US" sz="1800" dirty="0" smtClean="0"/>
              <a:t>Z-converters</a:t>
            </a:r>
            <a:r>
              <a:rPr lang="he-IL" sz="1800" dirty="0" smtClean="0"/>
              <a:t>.</a:t>
            </a:r>
          </a:p>
          <a:p>
            <a:r>
              <a:rPr lang="he-IL" sz="1800" dirty="0" smtClean="0"/>
              <a:t>פיתוח ובניה של מערכת אנרגית שמש עם המרת מתח וביצוע צריכת הספק מרבי (עקרון </a:t>
            </a:r>
            <a:r>
              <a:rPr lang="en-US" sz="1800" dirty="0" smtClean="0"/>
              <a:t>MPPT</a:t>
            </a:r>
            <a:r>
              <a:rPr lang="he-IL" sz="1800" dirty="0" smtClean="0"/>
              <a:t>).</a:t>
            </a:r>
          </a:p>
          <a:p>
            <a:r>
              <a:rPr lang="he-IL" sz="1800" dirty="0" smtClean="0"/>
              <a:t>פיתוח ובניה של מערכת אנרגית רוח עם ביצוע צריכת הספק מרבי (עקרון </a:t>
            </a:r>
            <a:r>
              <a:rPr lang="en-US" sz="1800" dirty="0" smtClean="0"/>
              <a:t>MPPT</a:t>
            </a:r>
            <a:r>
              <a:rPr lang="he-IL" sz="1800" dirty="0" smtClean="0"/>
              <a:t>).</a:t>
            </a:r>
          </a:p>
          <a:p>
            <a:r>
              <a:rPr lang="he-IL" sz="1800" dirty="0" smtClean="0"/>
              <a:t>פיתוח של מערכת אנרגית רוח לעומס אוטונומי.</a:t>
            </a:r>
          </a:p>
          <a:p>
            <a:r>
              <a:rPr lang="he-IL" sz="1800" dirty="0" smtClean="0"/>
              <a:t>פיתוח של עקרון בניית ממירים אלקטרוניים עם בקר ווירטואלי על ביס תוכנה </a:t>
            </a:r>
            <a:r>
              <a:rPr lang="en-US" sz="1800" dirty="0" err="1" smtClean="0"/>
              <a:t>LabVIEW</a:t>
            </a:r>
            <a:r>
              <a:rPr lang="he-IL" sz="1800" dirty="0" smtClean="0"/>
              <a:t>.</a:t>
            </a:r>
          </a:p>
          <a:p>
            <a:r>
              <a:rPr lang="he-IL" sz="1800" dirty="0" smtClean="0"/>
              <a:t>פיתוח ובניית מערכת עקיבה של סוללות שמש על בסיס תוכנת </a:t>
            </a:r>
            <a:r>
              <a:rPr lang="en-US" sz="1800" dirty="0" err="1" smtClean="0"/>
              <a:t>LabVIEW</a:t>
            </a:r>
            <a:r>
              <a:rPr lang="he-IL" sz="1800" dirty="0" smtClean="0"/>
              <a:t>.</a:t>
            </a:r>
            <a:endParaRPr lang="he-IL" sz="1800" dirty="0"/>
          </a:p>
        </p:txBody>
      </p:sp>
    </p:spTree>
    <p:extLst>
      <p:ext uri="{BB962C8B-B14F-4D97-AF65-F5344CB8AC3E}">
        <p14:creationId xmlns:p14="http://schemas.microsoft.com/office/powerpoint/2010/main" val="2927210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536" y="260648"/>
            <a:ext cx="7067128" cy="1143000"/>
          </a:xfrm>
        </p:spPr>
        <p:txBody>
          <a:bodyPr/>
          <a:lstStyle/>
          <a:p>
            <a:r>
              <a:rPr lang="he-IL" b="1" dirty="0" smtClean="0">
                <a:solidFill>
                  <a:srgbClr val="FF0000"/>
                </a:solidFill>
              </a:rPr>
              <a:t>ד"ר דרור לדרמן</a:t>
            </a:r>
            <a:br>
              <a:rPr lang="he-IL" b="1" dirty="0" smtClean="0">
                <a:solidFill>
                  <a:srgbClr val="FF0000"/>
                </a:solidFill>
              </a:rPr>
            </a:br>
            <a:endParaRPr lang="he-IL" sz="2800" b="1" dirty="0">
              <a:solidFill>
                <a:srgbClr val="FF0000"/>
              </a:solidFill>
            </a:endParaRPr>
          </a:p>
        </p:txBody>
      </p:sp>
      <p:sp>
        <p:nvSpPr>
          <p:cNvPr id="3" name="מציין מיקום תוכן 2"/>
          <p:cNvSpPr>
            <a:spLocks noGrp="1"/>
          </p:cNvSpPr>
          <p:nvPr>
            <p:ph idx="1"/>
          </p:nvPr>
        </p:nvSpPr>
        <p:spPr>
          <a:xfrm>
            <a:off x="323528" y="1700809"/>
            <a:ext cx="7067128" cy="3528392"/>
          </a:xfrm>
        </p:spPr>
        <p:txBody>
          <a:bodyPr/>
          <a:lstStyle/>
          <a:p>
            <a:r>
              <a:rPr lang="he-IL" sz="1800" dirty="0" smtClean="0"/>
              <a:t>ניתוח א-סימטריה בממוגרפיות לצורך ריבוד סיכון לסרטן שד.</a:t>
            </a:r>
          </a:p>
          <a:p>
            <a:endParaRPr lang="he-IL" sz="1800" dirty="0" smtClean="0"/>
          </a:p>
          <a:p>
            <a:r>
              <a:rPr lang="he-IL" sz="1800" dirty="0" smtClean="0"/>
              <a:t>מערכת לגילוי סרטן שד באמצעות ניתוח אימפדנסים.</a:t>
            </a:r>
          </a:p>
          <a:p>
            <a:endParaRPr lang="he-IL" sz="1800" dirty="0" smtClean="0"/>
          </a:p>
          <a:p>
            <a:r>
              <a:rPr lang="he-IL" sz="1800" dirty="0" smtClean="0"/>
              <a:t>ניתוח וסיווג ממוחשבים של בכי תינוקות.</a:t>
            </a:r>
          </a:p>
          <a:p>
            <a:endParaRPr lang="he-IL" sz="1800" dirty="0" smtClean="0"/>
          </a:p>
          <a:p>
            <a:r>
              <a:rPr lang="he-IL" sz="1800" dirty="0" smtClean="0"/>
              <a:t>מרחבי מאפיינים אופטימיליים ליישומים רפואיים.</a:t>
            </a:r>
          </a:p>
        </p:txBody>
      </p:sp>
    </p:spTree>
    <p:extLst>
      <p:ext uri="{BB962C8B-B14F-4D97-AF65-F5344CB8AC3E}">
        <p14:creationId xmlns:p14="http://schemas.microsoft.com/office/powerpoint/2010/main" val="3859408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536" y="332656"/>
            <a:ext cx="6995120" cy="1143000"/>
          </a:xfrm>
        </p:spPr>
        <p:txBody>
          <a:bodyPr/>
          <a:lstStyle/>
          <a:p>
            <a:r>
              <a:rPr lang="he-IL" b="1" dirty="0">
                <a:solidFill>
                  <a:srgbClr val="FF0000"/>
                </a:solidFill>
              </a:rPr>
              <a:t>ד"ר אלכס </a:t>
            </a:r>
            <a:r>
              <a:rPr lang="he-IL" b="1" dirty="0" err="1">
                <a:solidFill>
                  <a:srgbClr val="FF0000"/>
                </a:solidFill>
              </a:rPr>
              <a:t>אקסלביץ</a:t>
            </a:r>
            <a:endParaRPr lang="he-IL" b="1" dirty="0">
              <a:solidFill>
                <a:srgbClr val="FF0000"/>
              </a:solidFill>
            </a:endParaRPr>
          </a:p>
        </p:txBody>
      </p:sp>
      <p:sp>
        <p:nvSpPr>
          <p:cNvPr id="3" name="מציין מיקום תוכן 2"/>
          <p:cNvSpPr>
            <a:spLocks noGrp="1"/>
          </p:cNvSpPr>
          <p:nvPr>
            <p:ph idx="1"/>
          </p:nvPr>
        </p:nvSpPr>
        <p:spPr>
          <a:xfrm>
            <a:off x="457200" y="1700808"/>
            <a:ext cx="6995120" cy="4425355"/>
          </a:xfrm>
        </p:spPr>
        <p:txBody>
          <a:bodyPr/>
          <a:lstStyle/>
          <a:p>
            <a:r>
              <a:rPr lang="he-IL" sz="1800" dirty="0"/>
              <a:t>מחקר ופיתוח שכבות דקות של מוליכים למחצה מסוג </a:t>
            </a:r>
            <a:r>
              <a:rPr lang="en-US" sz="1800" dirty="0"/>
              <a:t>CuScS</a:t>
            </a:r>
            <a:r>
              <a:rPr lang="en-US" sz="1800" baseline="-25000" dirty="0"/>
              <a:t>2</a:t>
            </a:r>
            <a:r>
              <a:rPr lang="he-IL" sz="1800" dirty="0"/>
              <a:t>.</a:t>
            </a:r>
            <a:endParaRPr lang="en-US" sz="1800" dirty="0"/>
          </a:p>
          <a:p>
            <a:r>
              <a:rPr lang="he-IL" sz="1800" dirty="0"/>
              <a:t>מחקר ופיתוח שכבות דקות של מוליכים למחצה מסוג </a:t>
            </a:r>
            <a:r>
              <a:rPr lang="en-US" sz="1800" dirty="0"/>
              <a:t>ScN</a:t>
            </a:r>
            <a:r>
              <a:rPr lang="he-IL" sz="1800" dirty="0"/>
              <a:t>.</a:t>
            </a:r>
          </a:p>
          <a:p>
            <a:r>
              <a:rPr lang="he-IL" sz="1800" dirty="0"/>
              <a:t>ייצור ומחקר מערכת שכבתית </a:t>
            </a:r>
            <a:r>
              <a:rPr lang="en-US" sz="1800" dirty="0"/>
              <a:t>CuScS</a:t>
            </a:r>
            <a:r>
              <a:rPr lang="en-US" sz="1800" baseline="-25000" dirty="0"/>
              <a:t>2</a:t>
            </a:r>
            <a:r>
              <a:rPr lang="en-US" sz="1800" dirty="0"/>
              <a:t>/ScN</a:t>
            </a:r>
            <a:r>
              <a:rPr lang="he-IL" sz="1800" dirty="0"/>
              <a:t> כצומת מוליכים למחצה.</a:t>
            </a:r>
          </a:p>
          <a:p>
            <a:r>
              <a:rPr lang="he-IL" sz="1800" dirty="0"/>
              <a:t>מחקר תכונות של צומת מוליכים למחצה מסוג </a:t>
            </a:r>
            <a:r>
              <a:rPr lang="en-US" sz="1800" dirty="0"/>
              <a:t>CuScS</a:t>
            </a:r>
            <a:r>
              <a:rPr lang="en-US" sz="1800" baseline="-25000" dirty="0"/>
              <a:t>2</a:t>
            </a:r>
            <a:r>
              <a:rPr lang="en-US" sz="1800" dirty="0"/>
              <a:t>/Au/ScN</a:t>
            </a:r>
            <a:r>
              <a:rPr lang="he-IL" sz="1800" dirty="0"/>
              <a:t>.</a:t>
            </a:r>
          </a:p>
          <a:p>
            <a:r>
              <a:rPr lang="he-IL" sz="1800" dirty="0"/>
              <a:t>מחקר ופיתוח מקורות אנרגיה מתקדמים המבוססים על ננו-מבנים </a:t>
            </a:r>
            <a:r>
              <a:rPr lang="en-US" sz="1800" dirty="0"/>
              <a:t>ZnO</a:t>
            </a:r>
            <a:r>
              <a:rPr lang="he-IL" sz="1800" dirty="0"/>
              <a:t>.</a:t>
            </a:r>
          </a:p>
          <a:p>
            <a:r>
              <a:rPr lang="he-IL" sz="1800" dirty="0"/>
              <a:t>ייצור ננו-מבנים על בסיס </a:t>
            </a:r>
            <a:r>
              <a:rPr lang="en-US" sz="1800" dirty="0"/>
              <a:t>ZnO</a:t>
            </a:r>
            <a:r>
              <a:rPr lang="he-IL" sz="1800" dirty="0"/>
              <a:t> בצורה הדרו-טרמית ואלקטרו-כימית.</a:t>
            </a:r>
          </a:p>
          <a:p>
            <a:r>
              <a:rPr lang="he-IL" sz="1800" dirty="0"/>
              <a:t>מחקר ופיתוח מערכת אלקטרו-אופטית לזיהוי מולקולות ביולוגיות.</a:t>
            </a:r>
            <a:endParaRPr lang="ru-RU" sz="1800" dirty="0"/>
          </a:p>
          <a:p>
            <a:r>
              <a:rPr lang="he-IL" sz="1800" dirty="0"/>
              <a:t>יצירת מאגר מידע ממוחשבת על המאפיינים של נוירופפטידים.</a:t>
            </a:r>
          </a:p>
        </p:txBody>
      </p:sp>
    </p:spTree>
    <p:extLst>
      <p:ext uri="{BB962C8B-B14F-4D97-AF65-F5344CB8AC3E}">
        <p14:creationId xmlns:p14="http://schemas.microsoft.com/office/powerpoint/2010/main" val="202729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6995120" cy="1143000"/>
          </a:xfrm>
        </p:spPr>
        <p:txBody>
          <a:bodyPr/>
          <a:lstStyle/>
          <a:p>
            <a:r>
              <a:rPr lang="he-IL" b="1" dirty="0" smtClean="0">
                <a:solidFill>
                  <a:srgbClr val="FF0000"/>
                </a:solidFill>
              </a:rPr>
              <a:t>ד"ר בוריס </a:t>
            </a:r>
            <a:r>
              <a:rPr lang="he-IL" b="1" dirty="0" err="1" smtClean="0">
                <a:solidFill>
                  <a:srgbClr val="FF0000"/>
                </a:solidFill>
              </a:rPr>
              <a:t>אקסלרוד</a:t>
            </a:r>
            <a:endParaRPr lang="he-IL" b="1" dirty="0">
              <a:solidFill>
                <a:srgbClr val="FF0000"/>
              </a:solidFill>
            </a:endParaRPr>
          </a:p>
        </p:txBody>
      </p:sp>
      <p:sp>
        <p:nvSpPr>
          <p:cNvPr id="3" name="מציין מיקום תוכן 2"/>
          <p:cNvSpPr>
            <a:spLocks noGrp="1"/>
          </p:cNvSpPr>
          <p:nvPr>
            <p:ph idx="1"/>
          </p:nvPr>
        </p:nvSpPr>
        <p:spPr>
          <a:xfrm>
            <a:off x="-252536" y="1844824"/>
            <a:ext cx="7776864" cy="4525963"/>
          </a:xfrm>
        </p:spPr>
        <p:txBody>
          <a:bodyPr/>
          <a:lstStyle/>
          <a:p>
            <a:pPr>
              <a:buFont typeface="Wingdings" pitchFamily="2" charset="2"/>
              <a:buChar char="w"/>
            </a:pPr>
            <a:r>
              <a:rPr lang="he-IL" sz="1800" dirty="0" smtClean="0"/>
              <a:t>ניתוח של מערכות בקרה של מנוע </a:t>
            </a:r>
            <a:r>
              <a:rPr lang="en-US" sz="1800" dirty="0" smtClean="0"/>
              <a:t>DC</a:t>
            </a:r>
            <a:r>
              <a:rPr lang="he-IL" sz="1800" dirty="0" smtClean="0"/>
              <a:t> מבחינת יעילות, </a:t>
            </a:r>
          </a:p>
          <a:p>
            <a:pPr marL="0" indent="0">
              <a:buNone/>
            </a:pPr>
            <a:r>
              <a:rPr lang="he-IL" sz="1800" dirty="0"/>
              <a:t> </a:t>
            </a:r>
            <a:r>
              <a:rPr lang="he-IL" sz="1800" dirty="0" smtClean="0"/>
              <a:t>     השפעת הרשת ואפשרויות שיפור.</a:t>
            </a:r>
          </a:p>
          <a:p>
            <a:pPr marL="0" indent="0">
              <a:buNone/>
            </a:pPr>
            <a:endParaRPr lang="he-IL" sz="1800" dirty="0" smtClean="0"/>
          </a:p>
          <a:p>
            <a:pPr marL="0" indent="0">
              <a:buNone/>
            </a:pPr>
            <a:r>
              <a:rPr lang="he-IL" sz="1800" dirty="0" smtClean="0">
                <a:sym typeface="Wingdings"/>
              </a:rPr>
              <a:t>    </a:t>
            </a:r>
            <a:r>
              <a:rPr lang="he-IL" sz="1800" dirty="0" smtClean="0"/>
              <a:t>בקרה של מערכת טעינה המבוססת על סולר פנל עצמאי.</a:t>
            </a:r>
          </a:p>
          <a:p>
            <a:pPr marL="0" indent="0">
              <a:buNone/>
            </a:pPr>
            <a:endParaRPr lang="en-US" sz="1800" dirty="0" smtClean="0"/>
          </a:p>
          <a:p>
            <a:pPr>
              <a:buFont typeface="Wingdings" pitchFamily="2" charset="2"/>
              <a:buChar char="w"/>
            </a:pPr>
            <a:r>
              <a:rPr lang="he-IL" sz="1800" dirty="0" smtClean="0"/>
              <a:t>מערכת אלקטרונית לשיפור גורם הספק (</a:t>
            </a:r>
            <a:r>
              <a:rPr lang="en-US" sz="1800" dirty="0" smtClean="0"/>
              <a:t>PFC</a:t>
            </a:r>
            <a:r>
              <a:rPr lang="he-IL" sz="1800" dirty="0" smtClean="0"/>
              <a:t>  ) המבוסס על </a:t>
            </a:r>
          </a:p>
          <a:p>
            <a:pPr marL="0" indent="0">
              <a:buNone/>
            </a:pPr>
            <a:r>
              <a:rPr lang="he-IL" sz="1800" dirty="0"/>
              <a:t> </a:t>
            </a:r>
            <a:r>
              <a:rPr lang="he-IL" sz="1800" dirty="0" smtClean="0"/>
              <a:t>     ממיר </a:t>
            </a:r>
            <a:r>
              <a:rPr lang="en-US" sz="1800" dirty="0" smtClean="0"/>
              <a:t>BOOST</a:t>
            </a:r>
            <a:r>
              <a:rPr lang="he-IL" sz="1800" dirty="0" smtClean="0"/>
              <a:t> מקבילי.</a:t>
            </a:r>
          </a:p>
          <a:p>
            <a:pPr marL="0" indent="0">
              <a:buNone/>
            </a:pPr>
            <a:endParaRPr lang="en-US" sz="1800" dirty="0" smtClean="0"/>
          </a:p>
          <a:p>
            <a:pPr marL="0" indent="0">
              <a:buNone/>
            </a:pPr>
            <a:r>
              <a:rPr lang="he-IL" sz="1800" dirty="0" smtClean="0">
                <a:sym typeface="Wingdings"/>
              </a:rPr>
              <a:t>   </a:t>
            </a:r>
            <a:r>
              <a:rPr lang="he-IL" sz="1800" dirty="0" smtClean="0"/>
              <a:t>ניתוח ובקרה של ממיר </a:t>
            </a:r>
            <a:r>
              <a:rPr lang="en-US" sz="1800" dirty="0" smtClean="0"/>
              <a:t>BOOST</a:t>
            </a:r>
            <a:r>
              <a:rPr lang="he-IL" sz="1800" dirty="0" smtClean="0"/>
              <a:t> כפול משולב.</a:t>
            </a:r>
            <a:endParaRPr lang="en-US" sz="1800" dirty="0"/>
          </a:p>
        </p:txBody>
      </p:sp>
    </p:spTree>
    <p:extLst>
      <p:ext uri="{BB962C8B-B14F-4D97-AF65-F5344CB8AC3E}">
        <p14:creationId xmlns:p14="http://schemas.microsoft.com/office/powerpoint/2010/main" val="2104142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6851104" cy="1143000"/>
          </a:xfrm>
        </p:spPr>
        <p:txBody>
          <a:bodyPr/>
          <a:lstStyle/>
          <a:p>
            <a:r>
              <a:rPr lang="he-IL" b="1" dirty="0" smtClean="0">
                <a:solidFill>
                  <a:srgbClr val="FF0000"/>
                </a:solidFill>
              </a:rPr>
              <a:t>ד"ר אפטר בוריס</a:t>
            </a:r>
            <a:endParaRPr lang="he-IL" b="1" dirty="0">
              <a:solidFill>
                <a:srgbClr val="FF0000"/>
              </a:solidFill>
            </a:endParaRPr>
          </a:p>
        </p:txBody>
      </p:sp>
      <p:sp>
        <p:nvSpPr>
          <p:cNvPr id="3" name="מציין מיקום תוכן 2"/>
          <p:cNvSpPr>
            <a:spLocks noGrp="1"/>
          </p:cNvSpPr>
          <p:nvPr>
            <p:ph idx="1"/>
          </p:nvPr>
        </p:nvSpPr>
        <p:spPr>
          <a:xfrm>
            <a:off x="457200" y="1600200"/>
            <a:ext cx="7067128" cy="4525963"/>
          </a:xfrm>
        </p:spPr>
        <p:txBody>
          <a:bodyPr/>
          <a:lstStyle/>
          <a:p>
            <a:r>
              <a:rPr lang="he-IL" sz="1800" dirty="0" smtClean="0"/>
              <a:t>חקר של התקנים אלקטרו-אופטיים מבוססי גביש נוזלי לאפנון ומיתוג אותות אופטיים. </a:t>
            </a:r>
          </a:p>
          <a:p>
            <a:pPr marL="0" indent="0">
              <a:buNone/>
            </a:pPr>
            <a:endParaRPr lang="he-IL" sz="1800" dirty="0" smtClean="0"/>
          </a:p>
          <a:p>
            <a:r>
              <a:rPr lang="he-IL" sz="1800" dirty="0" smtClean="0"/>
              <a:t>חקר של מבנים </a:t>
            </a:r>
            <a:r>
              <a:rPr lang="he-IL" sz="1800" dirty="0" err="1" smtClean="0"/>
              <a:t>אלרטרו</a:t>
            </a:r>
            <a:r>
              <a:rPr lang="he-IL" sz="1800" dirty="0" smtClean="0"/>
              <a:t> אופטיים המבוססים על תהודה </a:t>
            </a:r>
            <a:r>
              <a:rPr lang="he-IL" sz="1800" dirty="0" err="1" smtClean="0"/>
              <a:t>פלזמונית</a:t>
            </a:r>
            <a:r>
              <a:rPr lang="he-IL" sz="1800" dirty="0" smtClean="0"/>
              <a:t> בננו חלקיקים מתכתיים.</a:t>
            </a:r>
          </a:p>
          <a:p>
            <a:pPr marL="0" indent="0">
              <a:buNone/>
            </a:pPr>
            <a:endParaRPr lang="he-IL" sz="1800" dirty="0" smtClean="0"/>
          </a:p>
          <a:p>
            <a:r>
              <a:rPr lang="he-IL" sz="1800" dirty="0" smtClean="0"/>
              <a:t>פיתוח מכשירים </a:t>
            </a:r>
            <a:r>
              <a:rPr lang="he-IL" sz="1800" dirty="0" err="1" smtClean="0"/>
              <a:t>אופטו</a:t>
            </a:r>
            <a:r>
              <a:rPr lang="he-IL" sz="1800" dirty="0" smtClean="0"/>
              <a:t> אלקטרוניים לחישה ומדידה מרחוק.</a:t>
            </a:r>
            <a:endParaRPr lang="he-IL" sz="1800" dirty="0"/>
          </a:p>
        </p:txBody>
      </p:sp>
    </p:spTree>
    <p:extLst>
      <p:ext uri="{BB962C8B-B14F-4D97-AF65-F5344CB8AC3E}">
        <p14:creationId xmlns:p14="http://schemas.microsoft.com/office/powerpoint/2010/main" val="2916126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23112" cy="1066130"/>
          </a:xfrm>
        </p:spPr>
        <p:txBody>
          <a:bodyPr/>
          <a:lstStyle/>
          <a:p>
            <a:r>
              <a:rPr lang="he-IL" b="1" dirty="0" smtClean="0">
                <a:solidFill>
                  <a:srgbClr val="FF0000"/>
                </a:solidFill>
              </a:rPr>
              <a:t>ד"ר מיכל בלברג</a:t>
            </a:r>
            <a:endParaRPr lang="en-US" b="1" dirty="0">
              <a:solidFill>
                <a:srgbClr val="FF0000"/>
              </a:solidFill>
            </a:endParaRPr>
          </a:p>
        </p:txBody>
      </p:sp>
      <p:sp>
        <p:nvSpPr>
          <p:cNvPr id="3" name="Content Placeholder 2"/>
          <p:cNvSpPr>
            <a:spLocks noGrp="1"/>
          </p:cNvSpPr>
          <p:nvPr>
            <p:ph idx="1"/>
          </p:nvPr>
        </p:nvSpPr>
        <p:spPr>
          <a:xfrm>
            <a:off x="467544" y="1268760"/>
            <a:ext cx="7067128" cy="4525963"/>
          </a:xfrm>
        </p:spPr>
        <p:txBody>
          <a:bodyPr/>
          <a:lstStyle/>
          <a:p>
            <a:r>
              <a:rPr lang="he-IL" sz="2000" dirty="0" smtClean="0"/>
              <a:t>פיתוח מערכות אופטיות</a:t>
            </a:r>
            <a:r>
              <a:rPr lang="en-US" sz="2000" dirty="0" smtClean="0"/>
              <a:t> </a:t>
            </a:r>
            <a:r>
              <a:rPr lang="he-IL" sz="2000" dirty="0" smtClean="0"/>
              <a:t> ועיבוד אותות אופטיים לניטור מוחי* בשילוב </a:t>
            </a:r>
            <a:r>
              <a:rPr lang="en-US" sz="2000" dirty="0" err="1" smtClean="0"/>
              <a:t>fMRI</a:t>
            </a:r>
            <a:r>
              <a:rPr lang="en-US" sz="2000" dirty="0" smtClean="0"/>
              <a:t> &amp; EEG</a:t>
            </a:r>
            <a:endParaRPr lang="he-IL" sz="2000" dirty="0" smtClean="0"/>
          </a:p>
          <a:p>
            <a:r>
              <a:rPr lang="he-IL" sz="2000" dirty="0" smtClean="0"/>
              <a:t>פיתוח וחקר חיישנים שמשלבים אור ואולטרה-סאונד לניטור לא פולשני של המח** </a:t>
            </a:r>
          </a:p>
          <a:p>
            <a:r>
              <a:rPr lang="he-IL" sz="2000" dirty="0" smtClean="0"/>
              <a:t>פיתוח מודלים נומריים להתפשטות אור וקול במח**</a:t>
            </a:r>
          </a:p>
          <a:p>
            <a:r>
              <a:rPr lang="he-IL" sz="2000" dirty="0" smtClean="0"/>
              <a:t>שילוב חיישנים לבישים במדידות פיסיולוגיות*</a:t>
            </a:r>
          </a:p>
          <a:p>
            <a:pPr>
              <a:buNone/>
            </a:pPr>
            <a:endParaRPr lang="he-IL" sz="2000" dirty="0" smtClean="0"/>
          </a:p>
          <a:p>
            <a:pPr>
              <a:buNone/>
            </a:pPr>
            <a:r>
              <a:rPr lang="he-IL" sz="2000" dirty="0" smtClean="0"/>
              <a:t> </a:t>
            </a:r>
            <a:endParaRPr lang="en-US" sz="2000" dirty="0"/>
          </a:p>
        </p:txBody>
      </p:sp>
      <p:pic>
        <p:nvPicPr>
          <p:cNvPr id="1027" name="Picture 3" descr="bit2i4"/>
          <p:cNvPicPr>
            <a:picLocks noChangeAspect="1" noChangeArrowheads="1"/>
          </p:cNvPicPr>
          <p:nvPr/>
        </p:nvPicPr>
        <p:blipFill>
          <a:blip r:embed="rId2" cstate="print"/>
          <a:srcRect/>
          <a:stretch>
            <a:fillRect/>
          </a:stretch>
        </p:blipFill>
        <p:spPr bwMode="auto">
          <a:xfrm>
            <a:off x="0" y="3501008"/>
            <a:ext cx="3924300" cy="2714625"/>
          </a:xfrm>
          <a:prstGeom prst="rect">
            <a:avLst/>
          </a:prstGeom>
          <a:noFill/>
          <a:ln w="9525">
            <a:noFill/>
            <a:miter lim="800000"/>
            <a:headEnd/>
            <a:tailEnd/>
          </a:ln>
        </p:spPr>
      </p:pic>
      <p:sp>
        <p:nvSpPr>
          <p:cNvPr id="6" name="Rectangle 5"/>
          <p:cNvSpPr/>
          <p:nvPr/>
        </p:nvSpPr>
        <p:spPr>
          <a:xfrm>
            <a:off x="3851920" y="3789040"/>
            <a:ext cx="3707904" cy="2400657"/>
          </a:xfrm>
          <a:prstGeom prst="rect">
            <a:avLst/>
          </a:prstGeom>
        </p:spPr>
        <p:txBody>
          <a:bodyPr wrap="square">
            <a:spAutoFit/>
          </a:bodyPr>
          <a:lstStyle/>
          <a:p>
            <a:pPr>
              <a:buNone/>
            </a:pPr>
            <a:r>
              <a:rPr lang="he-IL" sz="2400" dirty="0" smtClean="0"/>
              <a:t>*</a:t>
            </a:r>
            <a:r>
              <a:rPr lang="he-IL" dirty="0" smtClean="0"/>
              <a:t>מחקרים בשיתוף עם חברות בתעשייה </a:t>
            </a:r>
          </a:p>
          <a:p>
            <a:pPr>
              <a:buNone/>
            </a:pPr>
            <a:r>
              <a:rPr lang="he-IL" dirty="0" smtClean="0"/>
              <a:t>** מחקר בשיתוף פעולה עם מעבדה באוניברסיטת  </a:t>
            </a:r>
            <a:r>
              <a:rPr lang="en-US" dirty="0" smtClean="0"/>
              <a:t>Tufts</a:t>
            </a:r>
            <a:r>
              <a:rPr lang="he-IL" dirty="0" smtClean="0"/>
              <a:t> בארה"ב</a:t>
            </a:r>
            <a:endParaRPr lang="en-US" dirty="0" smtClean="0"/>
          </a:p>
          <a:p>
            <a:pPr>
              <a:buNone/>
            </a:pPr>
            <a:r>
              <a:rPr lang="he-IL" dirty="0" smtClean="0"/>
              <a:t>אפשרות להעסקה חלקית כעוזרי מחקר</a:t>
            </a:r>
          </a:p>
          <a:p>
            <a:pPr>
              <a:buNone/>
            </a:pPr>
            <a:endParaRPr lang="he-IL" dirty="0" smtClean="0"/>
          </a:p>
          <a:p>
            <a:pPr>
              <a:buNone/>
            </a:pPr>
            <a:r>
              <a:rPr lang="he-IL" dirty="0" smtClean="0"/>
              <a:t>ניתן לפנות במייל </a:t>
            </a:r>
            <a:r>
              <a:rPr lang="en-US" dirty="0" smtClean="0">
                <a:hlinkClick r:id="rId3"/>
              </a:rPr>
              <a:t>balbergm@hit.ac.il</a:t>
            </a:r>
            <a:r>
              <a:rPr lang="en-US" dirty="0" smtClean="0"/>
              <a:t>  </a:t>
            </a:r>
            <a:endParaRPr lang="he-IL" dirty="0" smtClean="0"/>
          </a:p>
          <a:p>
            <a:pPr>
              <a:buNone/>
            </a:pPr>
            <a:r>
              <a:rPr lang="en-US" dirty="0" smtClean="0">
                <a:hlinkClick r:id="rId4"/>
              </a:rPr>
              <a:t>http://balbergm.wixsite.com/mysite</a:t>
            </a:r>
            <a:endParaRPr lang="en-US" dirty="0"/>
          </a:p>
        </p:txBody>
      </p:sp>
    </p:spTree>
    <p:extLst>
      <p:ext uri="{BB962C8B-B14F-4D97-AF65-F5344CB8AC3E}">
        <p14:creationId xmlns:p14="http://schemas.microsoft.com/office/powerpoint/2010/main" val="310129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95536" y="116632"/>
            <a:ext cx="7067128" cy="792088"/>
          </a:xfrm>
        </p:spPr>
        <p:txBody>
          <a:bodyPr/>
          <a:lstStyle/>
          <a:p>
            <a:r>
              <a:rPr lang="he-IL" b="1" dirty="0" smtClean="0">
                <a:solidFill>
                  <a:srgbClr val="FF0000"/>
                </a:solidFill>
              </a:rPr>
              <a:t>נוהל פרויקט גמר</a:t>
            </a:r>
            <a:endParaRPr lang="he-IL" b="1" dirty="0">
              <a:solidFill>
                <a:srgbClr val="FF0000"/>
              </a:solidFill>
            </a:endParaRPr>
          </a:p>
        </p:txBody>
      </p:sp>
      <p:sp>
        <p:nvSpPr>
          <p:cNvPr id="4" name="TextBox 3"/>
          <p:cNvSpPr txBox="1"/>
          <p:nvPr/>
        </p:nvSpPr>
        <p:spPr>
          <a:xfrm>
            <a:off x="1" y="1124744"/>
            <a:ext cx="7524328" cy="4339650"/>
          </a:xfrm>
          <a:prstGeom prst="rect">
            <a:avLst/>
          </a:prstGeom>
          <a:noFill/>
        </p:spPr>
        <p:txBody>
          <a:bodyPr wrap="square" rtlCol="1">
            <a:spAutoFit/>
          </a:bodyPr>
          <a:lstStyle/>
          <a:p>
            <a:r>
              <a:rPr lang="he-IL" sz="2400" b="1" dirty="0" smtClean="0">
                <a:solidFill>
                  <a:schemeClr val="accent2">
                    <a:lumMod val="75000"/>
                  </a:schemeClr>
                </a:solidFill>
              </a:rPr>
              <a:t>1.</a:t>
            </a:r>
            <a:r>
              <a:rPr lang="he-IL" sz="2400" b="1" u="sng" dirty="0" smtClean="0">
                <a:solidFill>
                  <a:schemeClr val="accent2">
                    <a:lumMod val="75000"/>
                  </a:schemeClr>
                </a:solidFill>
              </a:rPr>
              <a:t> </a:t>
            </a:r>
            <a:r>
              <a:rPr lang="he-IL" sz="2400" b="1" u="sng" dirty="0">
                <a:solidFill>
                  <a:schemeClr val="accent2">
                    <a:lumMod val="75000"/>
                  </a:schemeClr>
                </a:solidFill>
              </a:rPr>
              <a:t>הגדרת </a:t>
            </a:r>
            <a:r>
              <a:rPr lang="he-IL" sz="2400" b="1" u="sng" dirty="0" err="1">
                <a:solidFill>
                  <a:schemeClr val="accent2">
                    <a:lumMod val="75000"/>
                  </a:schemeClr>
                </a:solidFill>
              </a:rPr>
              <a:t>פרוייקט</a:t>
            </a:r>
            <a:r>
              <a:rPr lang="he-IL" sz="2400" b="1" u="sng" dirty="0">
                <a:solidFill>
                  <a:schemeClr val="accent2">
                    <a:lumMod val="75000"/>
                  </a:schemeClr>
                </a:solidFill>
              </a:rPr>
              <a:t> גמר:</a:t>
            </a:r>
            <a:endParaRPr lang="en-US" sz="2400" dirty="0">
              <a:solidFill>
                <a:schemeClr val="accent2">
                  <a:lumMod val="75000"/>
                </a:schemeClr>
              </a:solidFill>
            </a:endParaRPr>
          </a:p>
          <a:p>
            <a:r>
              <a:rPr lang="he-IL" dirty="0"/>
              <a:t> </a:t>
            </a:r>
            <a:endParaRPr lang="en-US" dirty="0"/>
          </a:p>
          <a:p>
            <a:r>
              <a:rPr lang="he-IL" dirty="0" err="1"/>
              <a:t>פרוייקט</a:t>
            </a:r>
            <a:r>
              <a:rPr lang="he-IL" dirty="0"/>
              <a:t> הגמר הנו חלק מדרישת הלימודים לתואר שני ללא תזה, ומקנה 6 נ"ז.</a:t>
            </a:r>
            <a:endParaRPr lang="en-US" dirty="0"/>
          </a:p>
          <a:p>
            <a:r>
              <a:rPr lang="he-IL" dirty="0"/>
              <a:t> </a:t>
            </a:r>
            <a:endParaRPr lang="en-US" dirty="0"/>
          </a:p>
          <a:p>
            <a:r>
              <a:rPr lang="he-IL" dirty="0"/>
              <a:t>מטרת </a:t>
            </a:r>
            <a:r>
              <a:rPr lang="he-IL" dirty="0" err="1"/>
              <a:t>הפרוייקט</a:t>
            </a:r>
            <a:r>
              <a:rPr lang="he-IL" dirty="0"/>
              <a:t> היא לפתח יכולות ומיומנות לביצוע עבודת מחקר-פתוח בהנדסה בתחום ההתמחות שהסטודנט בחר.</a:t>
            </a:r>
            <a:endParaRPr lang="en-US" dirty="0"/>
          </a:p>
          <a:p>
            <a:r>
              <a:rPr lang="he-IL" dirty="0"/>
              <a:t> </a:t>
            </a:r>
            <a:endParaRPr lang="en-US" dirty="0"/>
          </a:p>
          <a:p>
            <a:r>
              <a:rPr lang="he-IL" dirty="0" err="1"/>
              <a:t>פרוייקט</a:t>
            </a:r>
            <a:r>
              <a:rPr lang="he-IL" dirty="0"/>
              <a:t> הגמר יהיה מבוסס על נושא הקשור למסלול ההתמחות של הסטודנט לקראת התואר השני. </a:t>
            </a:r>
            <a:r>
              <a:rPr lang="he-IL" dirty="0" err="1"/>
              <a:t>הפרוייקט</a:t>
            </a:r>
            <a:r>
              <a:rPr lang="he-IL" dirty="0"/>
              <a:t> צריך להיות ברמה אקדמית נאותה ולשקף את הידע שהסטודנט רכש במשך לימודיו לקראת התואר השני. על הסטודנט להפגין את  יכולתו לעבודה עצמאית ויצירתית תוך שימוש בספרות מקצועית ובלימודיו בתחום נושא העבודה שנבחר בשיתוף עם המנחה.</a:t>
            </a:r>
            <a:endParaRPr lang="en-US" dirty="0"/>
          </a:p>
          <a:p>
            <a:r>
              <a:rPr lang="he-IL" dirty="0" err="1"/>
              <a:t>הפרוייקט</a:t>
            </a:r>
            <a:r>
              <a:rPr lang="he-IL" dirty="0"/>
              <a:t> הינו יחידני ולא יאושרו </a:t>
            </a:r>
            <a:r>
              <a:rPr lang="he-IL" dirty="0" err="1"/>
              <a:t>פרוייקטים</a:t>
            </a:r>
            <a:r>
              <a:rPr lang="he-IL" dirty="0"/>
              <a:t> של יותר מסטודנט אחד.</a:t>
            </a:r>
            <a:endParaRPr lang="en-US" dirty="0"/>
          </a:p>
          <a:p>
            <a:r>
              <a:rPr lang="he-IL" dirty="0"/>
              <a:t>יודגש </a:t>
            </a:r>
            <a:r>
              <a:rPr lang="he-IL" dirty="0" err="1"/>
              <a:t>שהפרוייקט</a:t>
            </a:r>
            <a:r>
              <a:rPr lang="he-IL" dirty="0"/>
              <a:t> הנו </a:t>
            </a:r>
            <a:r>
              <a:rPr lang="he-IL" dirty="0" err="1"/>
              <a:t>פרוייקט</a:t>
            </a:r>
            <a:r>
              <a:rPr lang="he-IL" dirty="0"/>
              <a:t> אישי של הסטודנט ועל הסטודנט להתייחס אליו בהתאם במלוא האחריות והרצינות.</a:t>
            </a:r>
            <a:endParaRPr lang="en-US" dirty="0"/>
          </a:p>
        </p:txBody>
      </p:sp>
    </p:spTree>
    <p:extLst>
      <p:ext uri="{BB962C8B-B14F-4D97-AF65-F5344CB8AC3E}">
        <p14:creationId xmlns:p14="http://schemas.microsoft.com/office/powerpoint/2010/main" val="5569849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552" y="116632"/>
            <a:ext cx="6851104" cy="634082"/>
          </a:xfrm>
        </p:spPr>
        <p:txBody>
          <a:bodyPr/>
          <a:lstStyle/>
          <a:p>
            <a:r>
              <a:rPr lang="he-IL" b="1" dirty="0" smtClean="0">
                <a:solidFill>
                  <a:srgbClr val="FF0000"/>
                </a:solidFill>
              </a:rPr>
              <a:t>ד"ר נאווה שקד</a:t>
            </a:r>
            <a:endParaRPr lang="he-IL" sz="3200" b="1" dirty="0">
              <a:solidFill>
                <a:srgbClr val="FF0000"/>
              </a:solidFill>
            </a:endParaRPr>
          </a:p>
        </p:txBody>
      </p:sp>
      <p:sp>
        <p:nvSpPr>
          <p:cNvPr id="3" name="מציין מיקום תוכן 2"/>
          <p:cNvSpPr>
            <a:spLocks noGrp="1"/>
          </p:cNvSpPr>
          <p:nvPr>
            <p:ph idx="1"/>
          </p:nvPr>
        </p:nvSpPr>
        <p:spPr>
          <a:xfrm>
            <a:off x="179512" y="836712"/>
            <a:ext cx="7344816" cy="6021288"/>
          </a:xfrm>
        </p:spPr>
        <p:txBody>
          <a:bodyPr/>
          <a:lstStyle/>
          <a:p>
            <a:pPr algn="just"/>
            <a:endParaRPr lang="he-IL" sz="2000" dirty="0" smtClean="0">
              <a:latin typeface="Calibri"/>
              <a:ea typeface="Calibri"/>
            </a:endParaRPr>
          </a:p>
          <a:p>
            <a:pPr algn="l" rtl="0"/>
            <a:r>
              <a:rPr lang="en-US" sz="2000" dirty="0" smtClean="0">
                <a:latin typeface="Calibri"/>
                <a:ea typeface="Calibri"/>
              </a:rPr>
              <a:t>Speech Processing: Speech recognition, Speech Synthesis, Emotion Detection, Speech Analytics</a:t>
            </a:r>
          </a:p>
          <a:p>
            <a:pPr algn="l" rtl="0"/>
            <a:r>
              <a:rPr lang="en-US" sz="2000" dirty="0" smtClean="0">
                <a:latin typeface="Calibri"/>
                <a:ea typeface="Calibri"/>
              </a:rPr>
              <a:t>Text Processing: Sentiment Analysis, Text Mining </a:t>
            </a:r>
          </a:p>
          <a:p>
            <a:pPr algn="l" rtl="0"/>
            <a:r>
              <a:rPr lang="en-US" sz="2000" dirty="0" smtClean="0">
                <a:latin typeface="Calibri"/>
                <a:ea typeface="Calibri"/>
              </a:rPr>
              <a:t>Human Machine Interface: Multimodal interfaces, Voice interface, Avatars and virtual agents </a:t>
            </a:r>
          </a:p>
          <a:p>
            <a:pPr algn="l" rtl="0"/>
            <a:r>
              <a:rPr lang="en-US" sz="2000" dirty="0" smtClean="0">
                <a:latin typeface="Calibri"/>
                <a:ea typeface="Calibri"/>
              </a:rPr>
              <a:t>Voice and Multimodal Applications for mobile</a:t>
            </a:r>
            <a:endParaRPr lang="he-IL" sz="2000" dirty="0">
              <a:latin typeface="Calibri"/>
              <a:ea typeface="Calibri"/>
            </a:endParaRPr>
          </a:p>
          <a:p>
            <a:pPr algn="just"/>
            <a:endParaRPr lang="he-IL" sz="2000" dirty="0" smtClean="0">
              <a:latin typeface="Calibri"/>
              <a:ea typeface="Calibri"/>
            </a:endParaRPr>
          </a:p>
          <a:p>
            <a:pPr marL="0" indent="0" algn="just">
              <a:lnSpc>
                <a:spcPct val="150000"/>
              </a:lnSpc>
              <a:buNone/>
            </a:pPr>
            <a:r>
              <a:rPr lang="he-IL" sz="1800" b="1" dirty="0" smtClean="0">
                <a:latin typeface="Calibri"/>
                <a:ea typeface="Calibri"/>
              </a:rPr>
              <a:t>הפרויקטים המוצעים ניתנים חלקם כפרויקט מחקר מעשי וחלקם  כפרויקט מחקר תאורטי.  </a:t>
            </a:r>
            <a:endParaRPr lang="he-IL" sz="1800" b="1" dirty="0">
              <a:latin typeface="Calibri"/>
              <a:ea typeface="Calibri"/>
            </a:endParaRPr>
          </a:p>
          <a:p>
            <a:pPr>
              <a:lnSpc>
                <a:spcPct val="150000"/>
              </a:lnSpc>
            </a:pPr>
            <a:endParaRPr lang="he-IL" sz="1800" dirty="0" smtClean="0"/>
          </a:p>
          <a:p>
            <a:pPr>
              <a:lnSpc>
                <a:spcPct val="150000"/>
              </a:lnSpc>
            </a:pPr>
            <a:endParaRPr lang="he-IL" sz="1800" dirty="0" smtClean="0"/>
          </a:p>
        </p:txBody>
      </p:sp>
    </p:spTree>
    <p:extLst>
      <p:ext uri="{BB962C8B-B14F-4D97-AF65-F5344CB8AC3E}">
        <p14:creationId xmlns:p14="http://schemas.microsoft.com/office/powerpoint/2010/main" val="2224135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solidFill>
                  <a:srgbClr val="FF0000"/>
                </a:solidFill>
              </a:rPr>
              <a:t>ד"ר ארז סימוני</a:t>
            </a:r>
            <a:endParaRPr lang="en-US" b="1" dirty="0">
              <a:solidFill>
                <a:srgbClr val="FF0000"/>
              </a:solidFill>
            </a:endParaRPr>
          </a:p>
        </p:txBody>
      </p:sp>
      <p:sp>
        <p:nvSpPr>
          <p:cNvPr id="3" name="Content Placeholder 2"/>
          <p:cNvSpPr>
            <a:spLocks noGrp="1"/>
          </p:cNvSpPr>
          <p:nvPr>
            <p:ph idx="1"/>
          </p:nvPr>
        </p:nvSpPr>
        <p:spPr>
          <a:xfrm>
            <a:off x="107504" y="1600200"/>
            <a:ext cx="7488832" cy="3412976"/>
          </a:xfrm>
        </p:spPr>
        <p:txBody>
          <a:bodyPr/>
          <a:lstStyle/>
          <a:p>
            <a:pPr algn="l" rtl="0"/>
            <a:r>
              <a:rPr lang="en-US" sz="1800" dirty="0" smtClean="0"/>
              <a:t>Advanced signal processing of fMRI and </a:t>
            </a:r>
            <a:r>
              <a:rPr lang="en-US" sz="1800" dirty="0" err="1" smtClean="0"/>
              <a:t>ECoG</a:t>
            </a:r>
            <a:r>
              <a:rPr lang="en-US" sz="1800" dirty="0" smtClean="0"/>
              <a:t> brain activity.</a:t>
            </a:r>
          </a:p>
          <a:p>
            <a:pPr algn="l" rtl="0"/>
            <a:r>
              <a:rPr lang="en-US" sz="1800" dirty="0" smtClean="0"/>
              <a:t>  </a:t>
            </a:r>
          </a:p>
          <a:p>
            <a:pPr algn="l" rtl="0"/>
            <a:r>
              <a:rPr lang="en-US" sz="1800" dirty="0" smtClean="0"/>
              <a:t>Neuro-markers for Alzheimer disease: using novel estimation of covariance matrix across brain regions. </a:t>
            </a:r>
          </a:p>
          <a:p>
            <a:pPr algn="l" rtl="0"/>
            <a:r>
              <a:rPr lang="en-US" sz="1800" dirty="0" smtClean="0"/>
              <a:t> </a:t>
            </a:r>
          </a:p>
          <a:p>
            <a:pPr algn="l" rtl="0"/>
            <a:r>
              <a:rPr lang="en-US" sz="1800" dirty="0" smtClean="0"/>
              <a:t>Neural brain-to-brain Communication.</a:t>
            </a:r>
          </a:p>
          <a:p>
            <a:pPr algn="l" rtl="0"/>
            <a:endParaRPr lang="en-US" sz="1800" dirty="0" smtClean="0"/>
          </a:p>
          <a:p>
            <a:pPr algn="r"/>
            <a:r>
              <a:rPr lang="he-IL" sz="1800" dirty="0" smtClean="0"/>
              <a:t>הפרויקטים בעלי אופי מחקרי</a:t>
            </a:r>
            <a:r>
              <a:rPr lang="en-US" sz="1800" dirty="0" smtClean="0"/>
              <a:t>/</a:t>
            </a:r>
            <a:r>
              <a:rPr lang="he-IL" sz="1800" dirty="0" smtClean="0"/>
              <a:t>יישומי, בשיתוף פעולה עם ביה"ח איכילוב, מכון וייצמן, ואוניברסיטת פרינסטון.</a:t>
            </a:r>
            <a:endParaRPr lang="en-US" sz="1800" dirty="0"/>
          </a:p>
        </p:txBody>
      </p:sp>
    </p:spTree>
    <p:extLst>
      <p:ext uri="{BB962C8B-B14F-4D97-AF65-F5344CB8AC3E}">
        <p14:creationId xmlns:p14="http://schemas.microsoft.com/office/powerpoint/2010/main" val="1957831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67544" y="188640"/>
            <a:ext cx="6995120" cy="792088"/>
          </a:xfrm>
        </p:spPr>
        <p:txBody>
          <a:bodyPr/>
          <a:lstStyle/>
          <a:p>
            <a:r>
              <a:rPr lang="he-IL" b="1" dirty="0" smtClean="0">
                <a:solidFill>
                  <a:srgbClr val="FF0000"/>
                </a:solidFill>
              </a:rPr>
              <a:t>ד"ר דרור מלכה</a:t>
            </a:r>
            <a:endParaRPr lang="he-IL" b="1" dirty="0">
              <a:solidFill>
                <a:srgbClr val="FF0000"/>
              </a:solidFill>
            </a:endParaRPr>
          </a:p>
        </p:txBody>
      </p:sp>
      <p:sp>
        <p:nvSpPr>
          <p:cNvPr id="3" name="מציין מיקום תוכן 2"/>
          <p:cNvSpPr>
            <a:spLocks noGrp="1"/>
          </p:cNvSpPr>
          <p:nvPr>
            <p:ph idx="1"/>
          </p:nvPr>
        </p:nvSpPr>
        <p:spPr>
          <a:xfrm>
            <a:off x="11697" y="980728"/>
            <a:ext cx="7443557" cy="5877272"/>
          </a:xfrm>
        </p:spPr>
        <p:txBody>
          <a:bodyPr/>
          <a:lstStyle/>
          <a:p>
            <a:pPr algn="just">
              <a:buFont typeface="Arial" pitchFamily="34" charset="0"/>
              <a:buChar char="•"/>
            </a:pPr>
            <a:r>
              <a:rPr lang="he-IL" sz="1800" b="1" u="sng" dirty="0" err="1" smtClean="0">
                <a:latin typeface="David" panose="020E0502060401010101" pitchFamily="34" charset="-79"/>
                <a:cs typeface="David" panose="020E0502060401010101" pitchFamily="34" charset="-79"/>
              </a:rPr>
              <a:t>פוטוניקה</a:t>
            </a:r>
            <a:r>
              <a:rPr lang="he-IL" sz="1800" b="1" u="sng" dirty="0" smtClean="0">
                <a:latin typeface="David" panose="020E0502060401010101" pitchFamily="34" charset="-79"/>
                <a:cs typeface="David" panose="020E0502060401010101" pitchFamily="34" charset="-79"/>
              </a:rPr>
              <a:t> במוליכים למחצה</a:t>
            </a:r>
            <a:endParaRPr lang="en-US" sz="1800" b="1" u="sng" dirty="0" smtClean="0">
              <a:latin typeface="David" panose="020E0502060401010101" pitchFamily="34" charset="-79"/>
              <a:cs typeface="David" panose="020E0502060401010101" pitchFamily="34" charset="-79"/>
            </a:endParaRPr>
          </a:p>
          <a:p>
            <a:pPr marL="0" indent="0" algn="just">
              <a:buNone/>
            </a:pPr>
            <a:r>
              <a:rPr lang="he-IL" sz="1800" b="1" dirty="0" smtClean="0">
                <a:latin typeface="David" panose="020E0502060401010101" pitchFamily="34" charset="-79"/>
                <a:cs typeface="David" panose="020E0502060401010101" pitchFamily="34" charset="-79"/>
              </a:rPr>
              <a:t>פיתוח </a:t>
            </a:r>
            <a:r>
              <a:rPr lang="he-IL" sz="1800" b="1" dirty="0">
                <a:latin typeface="David" panose="020E0502060401010101" pitchFamily="34" charset="-79"/>
                <a:cs typeface="David" panose="020E0502060401010101" pitchFamily="34" charset="-79"/>
              </a:rPr>
              <a:t>ותכנון רכיב </a:t>
            </a:r>
            <a:r>
              <a:rPr lang="en-US" sz="1800" b="1" dirty="0">
                <a:latin typeface="David" panose="020E0502060401010101" pitchFamily="34" charset="-79"/>
                <a:cs typeface="David" panose="020E0502060401010101" pitchFamily="34" charset="-79"/>
              </a:rPr>
              <a:t>chip</a:t>
            </a:r>
            <a:r>
              <a:rPr lang="he-IL" sz="1800" b="1" dirty="0">
                <a:latin typeface="David" panose="020E0502060401010101" pitchFamily="34" charset="-79"/>
                <a:cs typeface="David" panose="020E0502060401010101" pitchFamily="34" charset="-79"/>
              </a:rPr>
              <a:t> </a:t>
            </a:r>
            <a:r>
              <a:rPr lang="he-IL" sz="1800" b="1" dirty="0" err="1">
                <a:latin typeface="David" panose="020E0502060401010101" pitchFamily="34" charset="-79"/>
                <a:cs typeface="David" panose="020E0502060401010101" pitchFamily="34" charset="-79"/>
              </a:rPr>
              <a:t>פוטוני</a:t>
            </a:r>
            <a:r>
              <a:rPr lang="he-IL" sz="1800" b="1" dirty="0">
                <a:latin typeface="David" panose="020E0502060401010101" pitchFamily="34" charset="-79"/>
                <a:cs typeface="David" panose="020E0502060401010101" pitchFamily="34" charset="-79"/>
              </a:rPr>
              <a:t> מבוסס על </a:t>
            </a:r>
            <a:r>
              <a:rPr lang="he-IL" sz="1800" b="1" dirty="0" smtClean="0">
                <a:latin typeface="David" panose="020E0502060401010101" pitchFamily="34" charset="-79"/>
                <a:cs typeface="David" panose="020E0502060401010101" pitchFamily="34" charset="-79"/>
              </a:rPr>
              <a:t>טכנולוגית </a:t>
            </a:r>
            <a:r>
              <a:rPr lang="en-US" sz="1800" b="1" dirty="0" smtClean="0">
                <a:latin typeface="David" panose="020E0502060401010101" pitchFamily="34" charset="-79"/>
                <a:cs typeface="David" panose="020E0502060401010101" pitchFamily="34" charset="-79"/>
              </a:rPr>
              <a:t> </a:t>
            </a:r>
            <a:r>
              <a:rPr lang="en-US" sz="1800" b="1" dirty="0">
                <a:latin typeface="David" panose="020E0502060401010101" pitchFamily="34" charset="-79"/>
                <a:cs typeface="David" panose="020E0502060401010101" pitchFamily="34" charset="-79"/>
              </a:rPr>
              <a:t>slot-waveguide</a:t>
            </a:r>
            <a:r>
              <a:rPr lang="he-IL" sz="1800" b="1" dirty="0">
                <a:latin typeface="David" panose="020E0502060401010101" pitchFamily="34" charset="-79"/>
                <a:cs typeface="David" panose="020E0502060401010101" pitchFamily="34" charset="-79"/>
              </a:rPr>
              <a:t> למימוש אפליקציות כגון: מרבב</a:t>
            </a:r>
            <a:r>
              <a:rPr lang="en-US" sz="1800" b="1" dirty="0">
                <a:latin typeface="David" panose="020E0502060401010101" pitchFamily="34" charset="-79"/>
                <a:cs typeface="David" panose="020E0502060401010101" pitchFamily="34" charset="-79"/>
              </a:rPr>
              <a:t>/</a:t>
            </a:r>
            <a:r>
              <a:rPr lang="he-IL" sz="1800" b="1" dirty="0">
                <a:latin typeface="David" panose="020E0502060401010101" pitchFamily="34" charset="-79"/>
                <a:cs typeface="David" panose="020E0502060401010101" pitchFamily="34" charset="-79"/>
              </a:rPr>
              <a:t>מפלג</a:t>
            </a:r>
            <a:r>
              <a:rPr lang="en-US" sz="1800" b="1" dirty="0">
                <a:latin typeface="David" panose="020E0502060401010101" pitchFamily="34" charset="-79"/>
                <a:cs typeface="David" panose="020E0502060401010101" pitchFamily="34" charset="-79"/>
              </a:rPr>
              <a:t>/</a:t>
            </a:r>
            <a:r>
              <a:rPr lang="he-IL" sz="1800" b="1" dirty="0">
                <a:latin typeface="David" panose="020E0502060401010101" pitchFamily="34" charset="-79"/>
                <a:cs typeface="David" panose="020E0502060401010101" pitchFamily="34" charset="-79"/>
              </a:rPr>
              <a:t>מפצל</a:t>
            </a:r>
            <a:r>
              <a:rPr lang="en-US" sz="1800" b="1" dirty="0">
                <a:latin typeface="David" panose="020E0502060401010101" pitchFamily="34" charset="-79"/>
                <a:cs typeface="David" panose="020E0502060401010101" pitchFamily="34" charset="-79"/>
              </a:rPr>
              <a:t>/</a:t>
            </a:r>
            <a:r>
              <a:rPr lang="he-IL" sz="1800" b="1" dirty="0">
                <a:latin typeface="David" panose="020E0502060401010101" pitchFamily="34" charset="-79"/>
                <a:cs typeface="David" panose="020E0502060401010101" pitchFamily="34" charset="-79"/>
              </a:rPr>
              <a:t>מאחד</a:t>
            </a:r>
            <a:r>
              <a:rPr lang="en-US" sz="1800" b="1" dirty="0">
                <a:latin typeface="David" panose="020E0502060401010101" pitchFamily="34" charset="-79"/>
                <a:cs typeface="David" panose="020E0502060401010101" pitchFamily="34" charset="-79"/>
              </a:rPr>
              <a:t>/</a:t>
            </a:r>
            <a:r>
              <a:rPr lang="he-IL" sz="1800" b="1" dirty="0" err="1">
                <a:latin typeface="David" panose="020E0502060401010101" pitchFamily="34" charset="-79"/>
                <a:cs typeface="David" panose="020E0502060401010101" pitchFamily="34" charset="-79"/>
              </a:rPr>
              <a:t>ננולייזר</a:t>
            </a:r>
            <a:r>
              <a:rPr lang="en-US" sz="1800" b="1" dirty="0">
                <a:latin typeface="David" panose="020E0502060401010101" pitchFamily="34" charset="-79"/>
                <a:cs typeface="David" panose="020E0502060401010101" pitchFamily="34" charset="-79"/>
              </a:rPr>
              <a:t>/</a:t>
            </a:r>
            <a:r>
              <a:rPr lang="he-IL" sz="1800" b="1" dirty="0">
                <a:latin typeface="David" panose="020E0502060401010101" pitchFamily="34" charset="-79"/>
                <a:cs typeface="David" panose="020E0502060401010101" pitchFamily="34" charset="-79"/>
              </a:rPr>
              <a:t>מגבר</a:t>
            </a:r>
            <a:r>
              <a:rPr lang="en-US" sz="1800" b="1" dirty="0">
                <a:latin typeface="David" panose="020E0502060401010101" pitchFamily="34" charset="-79"/>
                <a:cs typeface="David" panose="020E0502060401010101" pitchFamily="34" charset="-79"/>
              </a:rPr>
              <a:t>/</a:t>
            </a:r>
            <a:r>
              <a:rPr lang="he-IL" sz="1800" b="1" dirty="0">
                <a:latin typeface="David" panose="020E0502060401010101" pitchFamily="34" charset="-79"/>
                <a:cs typeface="David" panose="020E0502060401010101" pitchFamily="34" charset="-79"/>
              </a:rPr>
              <a:t>שער לוגי </a:t>
            </a:r>
            <a:r>
              <a:rPr lang="he-IL" sz="1800" b="1" dirty="0" smtClean="0">
                <a:latin typeface="David" panose="020E0502060401010101" pitchFamily="34" charset="-79"/>
                <a:cs typeface="David" panose="020E0502060401010101" pitchFamily="34" charset="-79"/>
              </a:rPr>
              <a:t>וכדומה</a:t>
            </a:r>
            <a:endParaRPr lang="he-IL" sz="1800" dirty="0">
              <a:latin typeface="David" panose="020E0502060401010101" pitchFamily="34" charset="-79"/>
              <a:cs typeface="David" panose="020E0502060401010101" pitchFamily="34" charset="-79"/>
            </a:endParaRPr>
          </a:p>
          <a:p>
            <a:pPr algn="just"/>
            <a:r>
              <a:rPr lang="he-IL" sz="1800" b="1" u="sng" dirty="0" smtClean="0">
                <a:latin typeface="David" panose="020E0502060401010101" pitchFamily="34" charset="-79"/>
                <a:cs typeface="David" panose="020E0502060401010101" pitchFamily="34" charset="-79"/>
              </a:rPr>
              <a:t>סיבים אופטיים</a:t>
            </a:r>
          </a:p>
          <a:p>
            <a:pPr marL="0" indent="0" algn="just">
              <a:buNone/>
            </a:pPr>
            <a:r>
              <a:rPr lang="he-IL" sz="1800" b="1" dirty="0">
                <a:latin typeface="David" panose="020E0502060401010101" pitchFamily="34" charset="-79"/>
                <a:ea typeface="Calibri" panose="020F0502020204030204" pitchFamily="34" charset="0"/>
                <a:cs typeface="David" panose="020E0502060401010101" pitchFamily="34" charset="-79"/>
              </a:rPr>
              <a:t>פיתוח ותכנון של רכיב אופטי מבוסס על </a:t>
            </a:r>
            <a:r>
              <a:rPr lang="en-US" sz="1800" b="1" dirty="0">
                <a:latin typeface="David" panose="020E0502060401010101" pitchFamily="34" charset="-79"/>
                <a:ea typeface="Calibri" panose="020F0502020204030204" pitchFamily="34" charset="0"/>
                <a:cs typeface="David" panose="020E0502060401010101" pitchFamily="34" charset="-79"/>
              </a:rPr>
              <a:t>Photonic crystal fiber</a:t>
            </a:r>
            <a:r>
              <a:rPr lang="he-IL" sz="1800" b="1" dirty="0">
                <a:latin typeface="David" panose="020E0502060401010101" pitchFamily="34" charset="-79"/>
                <a:ea typeface="Calibri" panose="020F0502020204030204" pitchFamily="34" charset="0"/>
                <a:cs typeface="David" panose="020E0502060401010101" pitchFamily="34" charset="-79"/>
              </a:rPr>
              <a:t> למימוש אפליקציות כגון: מגבר</a:t>
            </a:r>
            <a:r>
              <a:rPr lang="en-US" sz="1800" b="1" dirty="0">
                <a:latin typeface="David" panose="020E0502060401010101" pitchFamily="34" charset="-79"/>
                <a:ea typeface="Calibri" panose="020F0502020204030204" pitchFamily="34" charset="0"/>
                <a:cs typeface="David" panose="020E0502060401010101" pitchFamily="34" charset="-79"/>
              </a:rPr>
              <a:t>/</a:t>
            </a:r>
            <a:r>
              <a:rPr lang="he-IL" sz="1800" b="1" dirty="0">
                <a:latin typeface="David" panose="020E0502060401010101" pitchFamily="34" charset="-79"/>
                <a:ea typeface="Calibri" panose="020F0502020204030204" pitchFamily="34" charset="0"/>
                <a:cs typeface="David" panose="020E0502060401010101" pitchFamily="34" charset="-79"/>
              </a:rPr>
              <a:t>יחידה לוגית</a:t>
            </a:r>
            <a:r>
              <a:rPr lang="en-US" sz="1800" b="1" dirty="0">
                <a:latin typeface="David" panose="020E0502060401010101" pitchFamily="34" charset="-79"/>
                <a:ea typeface="Calibri" panose="020F0502020204030204" pitchFamily="34" charset="0"/>
                <a:cs typeface="David" panose="020E0502060401010101" pitchFamily="34" charset="-79"/>
              </a:rPr>
              <a:t>/</a:t>
            </a:r>
            <a:r>
              <a:rPr lang="he-IL" sz="1800" b="1" dirty="0">
                <a:latin typeface="David" panose="020E0502060401010101" pitchFamily="34" charset="-79"/>
                <a:ea typeface="Calibri" panose="020F0502020204030204" pitchFamily="34" charset="0"/>
                <a:cs typeface="David" panose="020E0502060401010101" pitchFamily="34" charset="-79"/>
              </a:rPr>
              <a:t> רשת </a:t>
            </a:r>
            <a:r>
              <a:rPr lang="he-IL" sz="1800" b="1" dirty="0" err="1">
                <a:latin typeface="David" panose="020E0502060401010101" pitchFamily="34" charset="-79"/>
                <a:ea typeface="Calibri" panose="020F0502020204030204" pitchFamily="34" charset="0"/>
                <a:cs typeface="David" panose="020E0502060401010101" pitchFamily="34" charset="-79"/>
              </a:rPr>
              <a:t>נוירונית</a:t>
            </a:r>
            <a:r>
              <a:rPr lang="en-US" sz="1800" b="1" dirty="0">
                <a:latin typeface="David" panose="020E0502060401010101" pitchFamily="34" charset="-79"/>
                <a:ea typeface="Calibri" panose="020F0502020204030204" pitchFamily="34" charset="0"/>
                <a:cs typeface="David" panose="020E0502060401010101" pitchFamily="34" charset="-79"/>
              </a:rPr>
              <a:t>/</a:t>
            </a:r>
            <a:r>
              <a:rPr lang="he-IL" sz="1800" b="1" dirty="0">
                <a:latin typeface="David" panose="020E0502060401010101" pitchFamily="34" charset="-79"/>
                <a:ea typeface="Calibri" panose="020F0502020204030204" pitchFamily="34" charset="0"/>
                <a:cs typeface="David" panose="020E0502060401010101" pitchFamily="34" charset="-79"/>
              </a:rPr>
              <a:t> לייזר-סיב</a:t>
            </a:r>
            <a:r>
              <a:rPr lang="en-US" sz="1800" b="1" dirty="0">
                <a:latin typeface="David" panose="020E0502060401010101" pitchFamily="34" charset="-79"/>
                <a:ea typeface="Calibri" panose="020F0502020204030204" pitchFamily="34" charset="0"/>
                <a:cs typeface="David" panose="020E0502060401010101" pitchFamily="34" charset="-79"/>
              </a:rPr>
              <a:t>/</a:t>
            </a:r>
            <a:r>
              <a:rPr lang="he-IL" sz="1800" b="1" dirty="0">
                <a:latin typeface="David" panose="020E0502060401010101" pitchFamily="34" charset="-79"/>
                <a:ea typeface="Calibri" panose="020F0502020204030204" pitchFamily="34" charset="0"/>
                <a:cs typeface="David" panose="020E0502060401010101" pitchFamily="34" charset="-79"/>
              </a:rPr>
              <a:t>מרבב</a:t>
            </a:r>
            <a:r>
              <a:rPr lang="en-US" sz="1800" b="1" dirty="0">
                <a:latin typeface="David" panose="020E0502060401010101" pitchFamily="34" charset="-79"/>
                <a:ea typeface="Calibri" panose="020F0502020204030204" pitchFamily="34" charset="0"/>
                <a:cs typeface="David" panose="020E0502060401010101" pitchFamily="34" charset="-79"/>
              </a:rPr>
              <a:t>/</a:t>
            </a:r>
            <a:r>
              <a:rPr lang="he-IL" sz="1800" b="1" dirty="0">
                <a:latin typeface="David" panose="020E0502060401010101" pitchFamily="34" charset="-79"/>
                <a:ea typeface="Calibri" panose="020F0502020204030204" pitchFamily="34" charset="0"/>
                <a:cs typeface="David" panose="020E0502060401010101" pitchFamily="34" charset="-79"/>
              </a:rPr>
              <a:t>מפלג</a:t>
            </a:r>
            <a:r>
              <a:rPr lang="en-US" sz="1800" b="1" dirty="0">
                <a:latin typeface="David" panose="020E0502060401010101" pitchFamily="34" charset="-79"/>
                <a:ea typeface="Calibri" panose="020F0502020204030204" pitchFamily="34" charset="0"/>
                <a:cs typeface="David" panose="020E0502060401010101" pitchFamily="34" charset="-79"/>
              </a:rPr>
              <a:t>/</a:t>
            </a:r>
            <a:r>
              <a:rPr lang="he-IL" sz="1800" b="1" dirty="0">
                <a:latin typeface="David" panose="020E0502060401010101" pitchFamily="34" charset="-79"/>
                <a:ea typeface="Calibri" panose="020F0502020204030204" pitchFamily="34" charset="0"/>
                <a:cs typeface="David" panose="020E0502060401010101" pitchFamily="34" charset="-79"/>
              </a:rPr>
              <a:t>תקשורת לאור הנראה וכדומה</a:t>
            </a:r>
            <a:r>
              <a:rPr lang="he-IL" sz="1800" b="1" dirty="0" smtClean="0">
                <a:latin typeface="David" panose="020E0502060401010101" pitchFamily="34" charset="-79"/>
                <a:ea typeface="Calibri" panose="020F0502020204030204" pitchFamily="34" charset="0"/>
                <a:cs typeface="David" panose="020E0502060401010101" pitchFamily="34" charset="-79"/>
              </a:rPr>
              <a:t>.</a:t>
            </a:r>
            <a:endParaRPr lang="he-IL" sz="1800" b="1" dirty="0" smtClean="0">
              <a:latin typeface="David" panose="020E0502060401010101" pitchFamily="34" charset="-79"/>
              <a:cs typeface="David" panose="020E0502060401010101" pitchFamily="34" charset="-79"/>
            </a:endParaRPr>
          </a:p>
          <a:p>
            <a:pPr algn="just"/>
            <a:r>
              <a:rPr lang="he-IL" sz="1800" b="1" u="sng" dirty="0" smtClean="0">
                <a:latin typeface="David" panose="020E0502060401010101" pitchFamily="34" charset="-79"/>
                <a:cs typeface="David" panose="020E0502060401010101" pitchFamily="34" charset="-79"/>
              </a:rPr>
              <a:t>סופר-רזולוציה ועיבוד אותות אופטי</a:t>
            </a:r>
            <a:endParaRPr lang="en-US" sz="1800" b="1" u="sng" dirty="0">
              <a:latin typeface="David" panose="020E0502060401010101" pitchFamily="34" charset="-79"/>
              <a:cs typeface="David" panose="020E0502060401010101" pitchFamily="34" charset="-79"/>
            </a:endParaRPr>
          </a:p>
          <a:p>
            <a:pPr marL="0" indent="0" algn="just">
              <a:buNone/>
            </a:pPr>
            <a:r>
              <a:rPr lang="he-IL" sz="1800" b="1" dirty="0">
                <a:latin typeface="David" panose="020E0502060401010101" pitchFamily="34" charset="-79"/>
                <a:cs typeface="David" panose="020E0502060401010101" pitchFamily="34" charset="-79"/>
              </a:rPr>
              <a:t>פ</a:t>
            </a:r>
            <a:r>
              <a:rPr lang="he-IL" sz="1800" b="1" dirty="0" smtClean="0">
                <a:latin typeface="David" panose="020E0502060401010101" pitchFamily="34" charset="-79"/>
                <a:cs typeface="David" panose="020E0502060401010101" pitchFamily="34" charset="-79"/>
              </a:rPr>
              <a:t>יתוח </a:t>
            </a:r>
            <a:r>
              <a:rPr lang="he-IL" sz="1800" b="1" dirty="0">
                <a:latin typeface="David" panose="020E0502060401010101" pitchFamily="34" charset="-79"/>
                <a:cs typeface="David" panose="020E0502060401010101" pitchFamily="34" charset="-79"/>
              </a:rPr>
              <a:t>ותכנון אפליקציה לשיפור רזולוציה למערכות תעשייתיות כגון:</a:t>
            </a:r>
          </a:p>
          <a:p>
            <a:pPr marL="0" indent="0" algn="just">
              <a:buNone/>
            </a:pPr>
            <a:r>
              <a:rPr lang="he-IL" sz="1800" b="1" dirty="0">
                <a:latin typeface="David" panose="020E0502060401010101" pitchFamily="34" charset="-79"/>
                <a:cs typeface="David" panose="020E0502060401010101" pitchFamily="34" charset="-79"/>
              </a:rPr>
              <a:t>א. שיפור של קליטת אותות במערכת תקשורת אופטית</a:t>
            </a:r>
          </a:p>
          <a:p>
            <a:pPr marL="0" indent="0" algn="just">
              <a:buNone/>
            </a:pPr>
            <a:r>
              <a:rPr lang="he-IL" sz="1800" b="1" dirty="0" smtClean="0">
                <a:latin typeface="David" panose="020E0502060401010101" pitchFamily="34" charset="-79"/>
                <a:cs typeface="David" panose="020E0502060401010101" pitchFamily="34" charset="-79"/>
              </a:rPr>
              <a:t>ב</a:t>
            </a:r>
            <a:r>
              <a:rPr lang="he-IL" sz="1800" b="1" dirty="0">
                <a:latin typeface="David" panose="020E0502060401010101" pitchFamily="34" charset="-79"/>
                <a:cs typeface="David" panose="020E0502060401010101" pitchFamily="34" charset="-79"/>
              </a:rPr>
              <a:t>. שיפור של זיהוי נוזלים</a:t>
            </a:r>
            <a:r>
              <a:rPr lang="en-US" sz="1800" b="1" dirty="0">
                <a:latin typeface="David" panose="020E0502060401010101" pitchFamily="34" charset="-79"/>
                <a:cs typeface="David" panose="020E0502060401010101" pitchFamily="34" charset="-79"/>
              </a:rPr>
              <a:t>/</a:t>
            </a:r>
            <a:r>
              <a:rPr lang="he-IL" sz="1800" b="1" dirty="0">
                <a:latin typeface="David" panose="020E0502060401010101" pitchFamily="34" charset="-79"/>
                <a:cs typeface="David" panose="020E0502060401010101" pitchFamily="34" charset="-79"/>
              </a:rPr>
              <a:t>מוצקים</a:t>
            </a:r>
            <a:r>
              <a:rPr lang="en-US" sz="1800" b="1" dirty="0">
                <a:latin typeface="David" panose="020E0502060401010101" pitchFamily="34" charset="-79"/>
                <a:cs typeface="David" panose="020E0502060401010101" pitchFamily="34" charset="-79"/>
              </a:rPr>
              <a:t>/</a:t>
            </a:r>
            <a:r>
              <a:rPr lang="he-IL" sz="1800" b="1" dirty="0" err="1">
                <a:latin typeface="David" panose="020E0502060401010101" pitchFamily="34" charset="-79"/>
                <a:cs typeface="David" panose="020E0502060401010101" pitchFamily="34" charset="-79"/>
              </a:rPr>
              <a:t>ננומבנים</a:t>
            </a:r>
            <a:r>
              <a:rPr lang="he-IL" sz="1800" b="1" dirty="0">
                <a:latin typeface="David" panose="020E0502060401010101" pitchFamily="34" charset="-79"/>
                <a:cs typeface="David" panose="020E0502060401010101" pitchFamily="34" charset="-79"/>
              </a:rPr>
              <a:t> במערכת </a:t>
            </a:r>
            <a:r>
              <a:rPr lang="he-IL" sz="1800" b="1" dirty="0" smtClean="0">
                <a:latin typeface="David" panose="020E0502060401010101" pitchFamily="34" charset="-79"/>
                <a:cs typeface="David" panose="020E0502060401010101" pitchFamily="34" charset="-79"/>
              </a:rPr>
              <a:t>ספקטרוסקופיה</a:t>
            </a:r>
          </a:p>
          <a:p>
            <a:pPr algn="just">
              <a:buFont typeface="Arial" panose="020B0604020202020204" pitchFamily="34" charset="0"/>
              <a:buChar char="•"/>
            </a:pPr>
            <a:r>
              <a:rPr lang="he-IL" sz="1800" b="1" u="sng" dirty="0" smtClean="0">
                <a:latin typeface="David" panose="020E0502060401010101" pitchFamily="34" charset="-79"/>
                <a:cs typeface="David" panose="020E0502060401010101" pitchFamily="34" charset="-79"/>
              </a:rPr>
              <a:t>עיבוד תמונה רפואי</a:t>
            </a:r>
          </a:p>
          <a:p>
            <a:pPr marL="0" indent="0" algn="just">
              <a:buNone/>
            </a:pPr>
            <a:r>
              <a:rPr lang="he-IL" sz="1800" b="1" dirty="0" smtClean="0">
                <a:latin typeface="David" panose="020E0502060401010101" pitchFamily="34" charset="-79"/>
                <a:cs typeface="David" panose="020E0502060401010101" pitchFamily="34" charset="-79"/>
              </a:rPr>
              <a:t>פיתוח </a:t>
            </a:r>
            <a:r>
              <a:rPr lang="he-IL" sz="1800" b="1" dirty="0">
                <a:latin typeface="David" panose="020E0502060401010101" pitchFamily="34" charset="-79"/>
                <a:cs typeface="David" panose="020E0502060401010101" pitchFamily="34" charset="-79"/>
              </a:rPr>
              <a:t>אפליקציות לייעול עבודת הרופא באבחון מחלות וניהול מעקב</a:t>
            </a:r>
            <a:r>
              <a:rPr lang="en-US" sz="1800" b="1" dirty="0">
                <a:latin typeface="David" panose="020E0502060401010101" pitchFamily="34" charset="-79"/>
                <a:cs typeface="David" panose="020E0502060401010101" pitchFamily="34" charset="-79"/>
              </a:rPr>
              <a:t> </a:t>
            </a:r>
            <a:r>
              <a:rPr lang="he-IL" sz="1800" b="1" dirty="0">
                <a:latin typeface="David" panose="020E0502060401010101" pitchFamily="34" charset="-79"/>
                <a:cs typeface="David" panose="020E0502060401010101" pitchFamily="34" charset="-79"/>
              </a:rPr>
              <a:t>מבוססות מערכות דימות כגון:</a:t>
            </a:r>
          </a:p>
          <a:p>
            <a:pPr algn="just" rtl="0">
              <a:buFont typeface="Arial" panose="020B0604020202020204" pitchFamily="34" charset="0"/>
              <a:buChar char="•"/>
            </a:pPr>
            <a:r>
              <a:rPr lang="en-US" sz="1800" b="1" dirty="0">
                <a:latin typeface="Times New Roman" panose="02020603050405020304" pitchFamily="18" charset="0"/>
                <a:cs typeface="Times New Roman" panose="02020603050405020304" pitchFamily="18" charset="0"/>
              </a:rPr>
              <a:t>Magnetic resonance imaging</a:t>
            </a:r>
          </a:p>
          <a:p>
            <a:pPr algn="just" rtl="0">
              <a:buFont typeface="Arial" panose="020B0604020202020204" pitchFamily="34" charset="0"/>
              <a:buChar char="•"/>
            </a:pPr>
            <a:r>
              <a:rPr lang="en-US" sz="1800" b="1" dirty="0">
                <a:latin typeface="Times New Roman" panose="02020603050405020304" pitchFamily="18" charset="0"/>
                <a:cs typeface="Times New Roman" panose="02020603050405020304" pitchFamily="18" charset="0"/>
              </a:rPr>
              <a:t>Positron Emission Tomography - Computed Tomography</a:t>
            </a:r>
            <a:endParaRPr lang="he-IL" sz="1800" b="1" dirty="0">
              <a:latin typeface="Times New Roman" panose="02020603050405020304" pitchFamily="18" charset="0"/>
              <a:cs typeface="Times New Roman" panose="02020603050405020304" pitchFamily="18" charset="0"/>
            </a:endParaRPr>
          </a:p>
          <a:p>
            <a:pPr marL="0" indent="0" algn="just">
              <a:buNone/>
            </a:pPr>
            <a:endParaRPr lang="en-US" sz="1800" b="1" dirty="0">
              <a:latin typeface="Times New Roman" panose="02020603050405020304" pitchFamily="18" charset="0"/>
              <a:cs typeface="Times New Roman" panose="02020603050405020304" pitchFamily="18" charset="0"/>
            </a:endParaRPr>
          </a:p>
          <a:p>
            <a:pPr marL="0" indent="0">
              <a:buNone/>
            </a:pPr>
            <a:endParaRPr lang="he-IL" sz="1800" dirty="0">
              <a:latin typeface="David" pitchFamily="34" charset="-79"/>
            </a:endParaRPr>
          </a:p>
          <a:p>
            <a:pPr marL="0" indent="0">
              <a:buNone/>
            </a:pPr>
            <a:endParaRPr lang="en-US" sz="1800" dirty="0">
              <a:latin typeface="David" pitchFamily="34" charset="-79"/>
            </a:endParaRPr>
          </a:p>
        </p:txBody>
      </p:sp>
    </p:spTree>
    <p:extLst>
      <p:ext uri="{BB962C8B-B14F-4D97-AF65-F5344CB8AC3E}">
        <p14:creationId xmlns:p14="http://schemas.microsoft.com/office/powerpoint/2010/main" val="2575724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6930" y="620688"/>
            <a:ext cx="6809467" cy="3785652"/>
          </a:xfrm>
          <a:prstGeom prst="rect">
            <a:avLst/>
          </a:prstGeom>
          <a:noFill/>
        </p:spPr>
        <p:txBody>
          <a:bodyPr wrap="square" rtlCol="1">
            <a:spAutoFit/>
          </a:bodyPr>
          <a:lstStyle/>
          <a:p>
            <a:r>
              <a:rPr lang="he-IL" sz="2400" b="1" dirty="0" smtClean="0">
                <a:solidFill>
                  <a:schemeClr val="accent2">
                    <a:lumMod val="75000"/>
                  </a:schemeClr>
                </a:solidFill>
              </a:rPr>
              <a:t>2.</a:t>
            </a:r>
            <a:r>
              <a:rPr lang="he-IL" sz="2400" b="1" u="sng" dirty="0" smtClean="0">
                <a:solidFill>
                  <a:schemeClr val="accent2">
                    <a:lumMod val="75000"/>
                  </a:schemeClr>
                </a:solidFill>
              </a:rPr>
              <a:t> </a:t>
            </a:r>
            <a:r>
              <a:rPr lang="he-IL" sz="2400" b="1" u="sng" dirty="0">
                <a:solidFill>
                  <a:schemeClr val="accent2">
                    <a:lumMod val="75000"/>
                  </a:schemeClr>
                </a:solidFill>
              </a:rPr>
              <a:t>סוגי </a:t>
            </a:r>
            <a:r>
              <a:rPr lang="he-IL" sz="2400" b="1" u="sng" dirty="0" err="1">
                <a:solidFill>
                  <a:schemeClr val="accent2">
                    <a:lumMod val="75000"/>
                  </a:schemeClr>
                </a:solidFill>
              </a:rPr>
              <a:t>פרוייקט</a:t>
            </a:r>
            <a:r>
              <a:rPr lang="he-IL" sz="2400" b="1" u="sng" dirty="0">
                <a:solidFill>
                  <a:schemeClr val="accent2">
                    <a:lumMod val="75000"/>
                  </a:schemeClr>
                </a:solidFill>
              </a:rPr>
              <a:t> - גמר:</a:t>
            </a:r>
            <a:endParaRPr lang="en-US" sz="2400" dirty="0">
              <a:solidFill>
                <a:schemeClr val="accent2">
                  <a:lumMod val="75000"/>
                </a:schemeClr>
              </a:solidFill>
            </a:endParaRPr>
          </a:p>
          <a:p>
            <a:r>
              <a:rPr lang="he-IL" dirty="0"/>
              <a:t> </a:t>
            </a:r>
            <a:endParaRPr lang="en-US" dirty="0"/>
          </a:p>
          <a:p>
            <a:r>
              <a:rPr lang="he-IL" dirty="0" err="1"/>
              <a:t>פרוייקט</a:t>
            </a:r>
            <a:r>
              <a:rPr lang="he-IL" dirty="0"/>
              <a:t> הגמר יכול להיות משלושה סוגים:</a:t>
            </a:r>
            <a:endParaRPr lang="en-US" dirty="0"/>
          </a:p>
          <a:p>
            <a:r>
              <a:rPr lang="he-IL" dirty="0"/>
              <a:t> </a:t>
            </a:r>
            <a:endParaRPr lang="en-US" dirty="0"/>
          </a:p>
          <a:p>
            <a:pPr lvl="0"/>
            <a:r>
              <a:rPr lang="he-IL" b="1" dirty="0"/>
              <a:t>עבודה הנדסית</a:t>
            </a:r>
            <a:r>
              <a:rPr lang="he-IL" dirty="0"/>
              <a:t> שתכליתה הסופית היא בניית דגם הנדסי פעיל וחדשני, הפותר בעיה הנדסית </a:t>
            </a:r>
            <a:r>
              <a:rPr lang="he-IL" u="sng" dirty="0"/>
              <a:t>שטרם נמצא לה פתרון הולם, או לחילופין, מציע פתרון טוב יותר מהפתרונות הקיימים</a:t>
            </a:r>
            <a:r>
              <a:rPr lang="he-IL" dirty="0"/>
              <a:t>. </a:t>
            </a:r>
            <a:endParaRPr lang="en-US" dirty="0"/>
          </a:p>
          <a:p>
            <a:pPr lvl="0"/>
            <a:r>
              <a:rPr lang="he-IL" b="1" dirty="0" err="1"/>
              <a:t>פרוייקט</a:t>
            </a:r>
            <a:r>
              <a:rPr lang="he-IL" b="1" dirty="0"/>
              <a:t> מחקרי מעשי</a:t>
            </a:r>
            <a:r>
              <a:rPr lang="he-IL" dirty="0"/>
              <a:t> שתכליתו לחקור תופעה הנדסית בלתי ברורה ולסכם באופן מעשי את ממצאי המחקר. עבודת המחקר תתבצע בסביבת מעבדת ניסויים המתאימה לנושא המחקר. </a:t>
            </a:r>
            <a:endParaRPr lang="en-US" dirty="0"/>
          </a:p>
          <a:p>
            <a:pPr lvl="0"/>
            <a:r>
              <a:rPr lang="he-IL" b="1" dirty="0" err="1"/>
              <a:t>פרוייקט</a:t>
            </a:r>
            <a:r>
              <a:rPr lang="he-IL" b="1" dirty="0"/>
              <a:t> מחקר תאורטי</a:t>
            </a:r>
            <a:r>
              <a:rPr lang="he-IL" dirty="0"/>
              <a:t> - עבודת מחקר מסוג זה תתרכז במחקר טהור בתחום הנדסה, אבל חייב להסתיים ברמה של מאמר בספרות המקצועית הבינלאומית.</a:t>
            </a:r>
            <a:endParaRPr lang="en-US" dirty="0"/>
          </a:p>
        </p:txBody>
      </p:sp>
    </p:spTree>
    <p:extLst>
      <p:ext uri="{BB962C8B-B14F-4D97-AF65-F5344CB8AC3E}">
        <p14:creationId xmlns:p14="http://schemas.microsoft.com/office/powerpoint/2010/main" val="3051169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92696"/>
            <a:ext cx="7097499" cy="2400657"/>
          </a:xfrm>
          <a:prstGeom prst="rect">
            <a:avLst/>
          </a:prstGeom>
          <a:noFill/>
        </p:spPr>
        <p:txBody>
          <a:bodyPr wrap="square" rtlCol="1">
            <a:spAutoFit/>
          </a:bodyPr>
          <a:lstStyle/>
          <a:p>
            <a:r>
              <a:rPr lang="he-IL" sz="2400" b="1" dirty="0" smtClean="0">
                <a:solidFill>
                  <a:schemeClr val="accent2">
                    <a:lumMod val="75000"/>
                  </a:schemeClr>
                </a:solidFill>
              </a:rPr>
              <a:t>3.</a:t>
            </a:r>
            <a:r>
              <a:rPr lang="he-IL" sz="2400" b="1" u="sng" dirty="0" smtClean="0">
                <a:solidFill>
                  <a:schemeClr val="accent2">
                    <a:lumMod val="75000"/>
                  </a:schemeClr>
                </a:solidFill>
              </a:rPr>
              <a:t> </a:t>
            </a:r>
            <a:r>
              <a:rPr lang="he-IL" sz="2400" b="1" u="sng" dirty="0">
                <a:solidFill>
                  <a:schemeClr val="accent2">
                    <a:lumMod val="75000"/>
                  </a:schemeClr>
                </a:solidFill>
              </a:rPr>
              <a:t>בחירת נושא </a:t>
            </a:r>
            <a:r>
              <a:rPr lang="he-IL" sz="2400" b="1" u="sng" dirty="0" err="1">
                <a:solidFill>
                  <a:schemeClr val="accent2">
                    <a:lumMod val="75000"/>
                  </a:schemeClr>
                </a:solidFill>
              </a:rPr>
              <a:t>פרוייקט</a:t>
            </a:r>
            <a:r>
              <a:rPr lang="he-IL" sz="2400" b="1" u="sng" dirty="0">
                <a:solidFill>
                  <a:schemeClr val="accent2">
                    <a:lumMod val="75000"/>
                  </a:schemeClr>
                </a:solidFill>
              </a:rPr>
              <a:t> הגמר והגשתו:</a:t>
            </a:r>
            <a:endParaRPr lang="en-US" sz="2400" dirty="0">
              <a:solidFill>
                <a:schemeClr val="accent2">
                  <a:lumMod val="75000"/>
                </a:schemeClr>
              </a:solidFill>
            </a:endParaRPr>
          </a:p>
          <a:p>
            <a:r>
              <a:rPr lang="he-IL" dirty="0"/>
              <a:t> </a:t>
            </a:r>
            <a:endParaRPr lang="en-US" dirty="0"/>
          </a:p>
          <a:p>
            <a:r>
              <a:rPr lang="he-IL" dirty="0"/>
              <a:t>על הסטודנט לקבל את אישורה של רכזת מוסמכים (מירי </a:t>
            </a:r>
            <a:r>
              <a:rPr lang="he-IL" dirty="0" err="1"/>
              <a:t>אסיאס</a:t>
            </a:r>
            <a:r>
              <a:rPr lang="he-IL" dirty="0"/>
              <a:t>) על הנושא הכללי של הפרויקט והמנחה המבוקש. </a:t>
            </a:r>
            <a:endParaRPr lang="en-US" dirty="0"/>
          </a:p>
          <a:p>
            <a:r>
              <a:rPr lang="he-IL" dirty="0"/>
              <a:t>רק לאחר קבלת אישור מרכזת מוסמכים יוכל הסטודנט להתקדם עם המנחה בהכנת ההצעה והעברתה לרכז הפרויקטים (באמצעות הרכזת).</a:t>
            </a:r>
            <a:endParaRPr lang="en-US" dirty="0"/>
          </a:p>
          <a:p>
            <a:r>
              <a:rPr lang="he-IL" dirty="0"/>
              <a:t>כל סידור אחר לא יתקבל.</a:t>
            </a:r>
            <a:endParaRPr lang="en-US" dirty="0"/>
          </a:p>
          <a:p>
            <a:r>
              <a:rPr lang="he-IL" dirty="0"/>
              <a:t>נושא העבודה ייקבע במשותף על ידי המנחה והסטודנט לתואר שני. </a:t>
            </a:r>
            <a:endParaRPr lang="en-US" dirty="0"/>
          </a:p>
        </p:txBody>
      </p:sp>
    </p:spTree>
    <p:extLst>
      <p:ext uri="{BB962C8B-B14F-4D97-AF65-F5344CB8AC3E}">
        <p14:creationId xmlns:p14="http://schemas.microsoft.com/office/powerpoint/2010/main" val="2132425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20688"/>
            <a:ext cx="6809467" cy="2215991"/>
          </a:xfrm>
          <a:prstGeom prst="rect">
            <a:avLst/>
          </a:prstGeom>
          <a:noFill/>
        </p:spPr>
        <p:txBody>
          <a:bodyPr wrap="square" rtlCol="1">
            <a:spAutoFit/>
          </a:bodyPr>
          <a:lstStyle/>
          <a:p>
            <a:pPr lvl="0"/>
            <a:r>
              <a:rPr lang="he-IL" sz="2400" b="1" dirty="0" smtClean="0">
                <a:solidFill>
                  <a:schemeClr val="accent2">
                    <a:lumMod val="75000"/>
                  </a:schemeClr>
                </a:solidFill>
              </a:rPr>
              <a:t>4. </a:t>
            </a:r>
            <a:r>
              <a:rPr lang="he-IL" sz="2400" b="1" u="sng" dirty="0" smtClean="0">
                <a:solidFill>
                  <a:schemeClr val="accent2">
                    <a:lumMod val="75000"/>
                  </a:schemeClr>
                </a:solidFill>
              </a:rPr>
              <a:t>משך </a:t>
            </a:r>
            <a:r>
              <a:rPr lang="he-IL" sz="2400" b="1" u="sng" dirty="0">
                <a:solidFill>
                  <a:schemeClr val="accent2">
                    <a:lumMod val="75000"/>
                  </a:schemeClr>
                </a:solidFill>
              </a:rPr>
              <a:t>ביצוע העבודה</a:t>
            </a:r>
            <a:r>
              <a:rPr lang="he-IL" sz="2400" b="1" u="sng" dirty="0" smtClean="0">
                <a:solidFill>
                  <a:schemeClr val="accent2">
                    <a:lumMod val="75000"/>
                  </a:schemeClr>
                </a:solidFill>
              </a:rPr>
              <a:t>:</a:t>
            </a:r>
          </a:p>
          <a:p>
            <a:pPr lvl="0"/>
            <a:endParaRPr lang="en-US" sz="2400" dirty="0">
              <a:solidFill>
                <a:schemeClr val="accent2">
                  <a:lumMod val="75000"/>
                </a:schemeClr>
              </a:solidFill>
            </a:endParaRPr>
          </a:p>
          <a:p>
            <a:r>
              <a:rPr lang="he-IL" b="1" dirty="0"/>
              <a:t> </a:t>
            </a:r>
            <a:endParaRPr lang="en-US" dirty="0"/>
          </a:p>
          <a:p>
            <a:r>
              <a:rPr lang="he-IL" dirty="0"/>
              <a:t>את פרויקט הגמר יש להתחיל כבר </a:t>
            </a:r>
            <a:r>
              <a:rPr lang="he-IL" b="1" u="sng" dirty="0"/>
              <a:t>בתום הסמסטר הראשון</a:t>
            </a:r>
            <a:r>
              <a:rPr lang="he-IL" dirty="0"/>
              <a:t> להיות התלמיד במעמד מן המניין.</a:t>
            </a:r>
            <a:endParaRPr lang="en-US" dirty="0"/>
          </a:p>
          <a:p>
            <a:r>
              <a:rPr lang="he-IL" dirty="0"/>
              <a:t>על התלמיד </a:t>
            </a:r>
            <a:r>
              <a:rPr lang="he-IL" dirty="0" smtClean="0"/>
              <a:t>ליצור קשר עם המנחה </a:t>
            </a:r>
            <a:r>
              <a:rPr lang="he-IL" dirty="0"/>
              <a:t>במהלך אותו סמסטר.</a:t>
            </a:r>
            <a:endParaRPr lang="en-US" dirty="0"/>
          </a:p>
          <a:p>
            <a:r>
              <a:rPr lang="he-IL" dirty="0"/>
              <a:t>משך הפרויקט הינו 12 חודשים. </a:t>
            </a:r>
            <a:endParaRPr lang="en-US" dirty="0"/>
          </a:p>
        </p:txBody>
      </p:sp>
    </p:spTree>
    <p:extLst>
      <p:ext uri="{BB962C8B-B14F-4D97-AF65-F5344CB8AC3E}">
        <p14:creationId xmlns:p14="http://schemas.microsoft.com/office/powerpoint/2010/main" val="2132425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6995120" cy="1143000"/>
          </a:xfrm>
        </p:spPr>
        <p:txBody>
          <a:bodyPr/>
          <a:lstStyle/>
          <a:p>
            <a:r>
              <a:rPr lang="he-IL" b="1" dirty="0" smtClean="0">
                <a:solidFill>
                  <a:srgbClr val="FF0000"/>
                </a:solidFill>
              </a:rPr>
              <a:t/>
            </a:r>
            <a:br>
              <a:rPr lang="he-IL" b="1" dirty="0" smtClean="0">
                <a:solidFill>
                  <a:srgbClr val="FF0000"/>
                </a:solidFill>
              </a:rPr>
            </a:br>
            <a:r>
              <a:rPr lang="he-IL" b="1" dirty="0" smtClean="0">
                <a:solidFill>
                  <a:srgbClr val="FF0000"/>
                </a:solidFill>
              </a:rPr>
              <a:t>פרופ' יוסף בן עזרא</a:t>
            </a:r>
            <a:br>
              <a:rPr lang="he-IL" b="1" dirty="0" smtClean="0">
                <a:solidFill>
                  <a:srgbClr val="FF0000"/>
                </a:solidFill>
              </a:rPr>
            </a:br>
            <a:r>
              <a:rPr lang="he-IL" sz="2800" b="1" dirty="0" err="1" smtClean="0">
                <a:solidFill>
                  <a:srgbClr val="FF0000"/>
                </a:solidFill>
              </a:rPr>
              <a:t>דקאן</a:t>
            </a:r>
            <a:r>
              <a:rPr lang="he-IL" sz="2800" b="1" dirty="0" smtClean="0">
                <a:solidFill>
                  <a:srgbClr val="FF0000"/>
                </a:solidFill>
              </a:rPr>
              <a:t> הפקולטה</a:t>
            </a:r>
            <a:r>
              <a:rPr lang="he-IL" dirty="0" smtClean="0">
                <a:solidFill>
                  <a:srgbClr val="FF0000"/>
                </a:solidFill>
              </a:rPr>
              <a:t/>
            </a:r>
            <a:br>
              <a:rPr lang="he-IL" dirty="0" smtClean="0">
                <a:solidFill>
                  <a:srgbClr val="FF0000"/>
                </a:solidFill>
              </a:rPr>
            </a:br>
            <a:endParaRPr lang="he-IL" dirty="0">
              <a:solidFill>
                <a:srgbClr val="FF0000"/>
              </a:solidFill>
            </a:endParaRPr>
          </a:p>
        </p:txBody>
      </p:sp>
      <p:sp>
        <p:nvSpPr>
          <p:cNvPr id="3" name="מציין מיקום תוכן 2"/>
          <p:cNvSpPr>
            <a:spLocks noGrp="1"/>
          </p:cNvSpPr>
          <p:nvPr>
            <p:ph idx="1"/>
          </p:nvPr>
        </p:nvSpPr>
        <p:spPr>
          <a:xfrm>
            <a:off x="467544" y="1916832"/>
            <a:ext cx="7067128" cy="4525963"/>
          </a:xfrm>
        </p:spPr>
        <p:txBody>
          <a:bodyPr/>
          <a:lstStyle/>
          <a:p>
            <a:pPr algn="l"/>
            <a:r>
              <a:rPr lang="he-IL" sz="2400" dirty="0" smtClean="0"/>
              <a:t>עיבוד אותות דיבור: </a:t>
            </a:r>
            <a:r>
              <a:rPr lang="en-US" sz="2400" dirty="0" smtClean="0"/>
              <a:t>acoustic and language models voice activity detection, speaker recognition </a:t>
            </a:r>
          </a:p>
          <a:p>
            <a:pPr marL="0" indent="0" algn="l">
              <a:buNone/>
            </a:pPr>
            <a:endParaRPr lang="en-US" sz="2400" dirty="0" smtClean="0"/>
          </a:p>
          <a:p>
            <a:r>
              <a:rPr lang="he-IL" sz="2400" dirty="0" smtClean="0"/>
              <a:t>עיבוד תמונה: </a:t>
            </a:r>
            <a:r>
              <a:rPr lang="en-US" sz="2400" dirty="0" err="1" smtClean="0"/>
              <a:t>Denoising</a:t>
            </a:r>
            <a:r>
              <a:rPr lang="en-US" sz="2400" dirty="0" smtClean="0"/>
              <a:t>, segmentation, fusion</a:t>
            </a:r>
            <a:endParaRPr lang="he-IL" sz="2400" dirty="0" smtClean="0"/>
          </a:p>
          <a:p>
            <a:pPr marL="0" indent="0">
              <a:buNone/>
            </a:pPr>
            <a:endParaRPr lang="en-US" sz="2400" dirty="0" smtClean="0"/>
          </a:p>
          <a:p>
            <a:r>
              <a:rPr lang="he-IL" sz="2400" dirty="0" smtClean="0"/>
              <a:t>תקשורת אופטית: </a:t>
            </a:r>
            <a:r>
              <a:rPr lang="en-US" sz="2400" dirty="0" smtClean="0"/>
              <a:t>Optical OFDM,DSP algorithms for high spectral efficient modulation schemes</a:t>
            </a:r>
            <a:r>
              <a:rPr lang="he-IL" sz="2400" dirty="0" smtClean="0"/>
              <a:t>.</a:t>
            </a:r>
          </a:p>
          <a:p>
            <a:pPr marL="0" indent="0">
              <a:buNone/>
            </a:pPr>
            <a:endParaRPr lang="he-IL" sz="2400" dirty="0" smtClean="0"/>
          </a:p>
          <a:p>
            <a:r>
              <a:rPr lang="he-IL" sz="2400" dirty="0" smtClean="0"/>
              <a:t>תקשורת סלולרית:</a:t>
            </a:r>
            <a:r>
              <a:rPr lang="en-US" sz="2400" dirty="0" smtClean="0"/>
              <a:t> SON, 4G/5G </a:t>
            </a:r>
            <a:r>
              <a:rPr lang="he-IL" sz="2400" dirty="0" smtClean="0"/>
              <a:t> </a:t>
            </a:r>
            <a:r>
              <a:rPr lang="en-US" sz="2400" dirty="0" smtClean="0"/>
              <a:t>Small Cells, Femtocells, LTE</a:t>
            </a:r>
            <a:r>
              <a:rPr lang="he-IL" sz="2400" dirty="0" smtClean="0"/>
              <a:t>.</a:t>
            </a:r>
          </a:p>
          <a:p>
            <a:pPr marL="0" indent="0">
              <a:buNone/>
            </a:pPr>
            <a:endParaRPr lang="he-IL" sz="2400" dirty="0" smtClean="0"/>
          </a:p>
          <a:p>
            <a:pPr marL="0" indent="0">
              <a:buNone/>
            </a:pPr>
            <a:endParaRPr lang="he-IL" sz="2400" dirty="0"/>
          </a:p>
        </p:txBody>
      </p:sp>
    </p:spTree>
    <p:extLst>
      <p:ext uri="{BB962C8B-B14F-4D97-AF65-F5344CB8AC3E}">
        <p14:creationId xmlns:p14="http://schemas.microsoft.com/office/powerpoint/2010/main" val="1544118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6995120" cy="1143000"/>
          </a:xfrm>
        </p:spPr>
        <p:txBody>
          <a:bodyPr/>
          <a:lstStyle/>
          <a:p>
            <a:r>
              <a:rPr lang="he-IL" sz="3600" b="1" dirty="0" smtClean="0">
                <a:solidFill>
                  <a:srgbClr val="FF0000"/>
                </a:solidFill>
              </a:rPr>
              <a:t>פרופ' אורי מחלב</a:t>
            </a:r>
            <a:br>
              <a:rPr lang="he-IL" sz="3600" b="1" dirty="0" smtClean="0">
                <a:solidFill>
                  <a:srgbClr val="FF0000"/>
                </a:solidFill>
              </a:rPr>
            </a:br>
            <a:r>
              <a:rPr lang="he-IL" sz="2800" b="1" dirty="0" smtClean="0">
                <a:solidFill>
                  <a:srgbClr val="FF0000"/>
                </a:solidFill>
              </a:rPr>
              <a:t>ראש תחום תקשורת</a:t>
            </a:r>
            <a:endParaRPr lang="he-IL" sz="2800" b="1" dirty="0">
              <a:solidFill>
                <a:srgbClr val="FF0000"/>
              </a:solidFill>
            </a:endParaRPr>
          </a:p>
        </p:txBody>
      </p:sp>
      <p:sp>
        <p:nvSpPr>
          <p:cNvPr id="3" name="מציין מיקום תוכן 2"/>
          <p:cNvSpPr>
            <a:spLocks noGrp="1"/>
          </p:cNvSpPr>
          <p:nvPr>
            <p:ph idx="1"/>
          </p:nvPr>
        </p:nvSpPr>
        <p:spPr>
          <a:xfrm>
            <a:off x="0" y="1124744"/>
            <a:ext cx="7848872" cy="5141168"/>
          </a:xfrm>
        </p:spPr>
        <p:txBody>
          <a:bodyPr/>
          <a:lstStyle/>
          <a:p>
            <a:pPr lvl="0" algn="l" rtl="0" eaLnBrk="1" hangingPunct="1">
              <a:spcBef>
                <a:spcPts val="0"/>
              </a:spcBef>
              <a:buFont typeface="Arial" charset="0"/>
              <a:buChar char="•"/>
            </a:pPr>
            <a:r>
              <a:rPr lang="en-US" sz="2400" kern="1200" dirty="0" smtClean="0">
                <a:solidFill>
                  <a:prstClr val="black"/>
                </a:solidFill>
                <a:latin typeface="Calibri"/>
              </a:rPr>
              <a:t>Synchronization </a:t>
            </a:r>
            <a:r>
              <a:rPr lang="en-US" sz="2400" kern="1200" dirty="0">
                <a:solidFill>
                  <a:prstClr val="black"/>
                </a:solidFill>
                <a:latin typeface="Calibri"/>
              </a:rPr>
              <a:t>effects in digital communication </a:t>
            </a:r>
          </a:p>
          <a:p>
            <a:pPr lvl="0" algn="l" rtl="0" eaLnBrk="1" hangingPunct="1">
              <a:spcBef>
                <a:spcPts val="0"/>
              </a:spcBef>
              <a:buFont typeface="Arial" charset="0"/>
              <a:buChar char="•"/>
            </a:pPr>
            <a:r>
              <a:rPr lang="en-US" sz="2400" kern="1200" dirty="0">
                <a:solidFill>
                  <a:prstClr val="black"/>
                </a:solidFill>
                <a:latin typeface="Calibri"/>
              </a:rPr>
              <a:t>Equalization techniques in digital modulation techniques</a:t>
            </a:r>
          </a:p>
          <a:p>
            <a:pPr lvl="0" algn="l" rtl="0" eaLnBrk="1" hangingPunct="1">
              <a:spcBef>
                <a:spcPts val="0"/>
              </a:spcBef>
              <a:buFont typeface="Arial" charset="0"/>
              <a:buChar char="•"/>
            </a:pPr>
            <a:r>
              <a:rPr lang="en-US" sz="2400" kern="1200" dirty="0" smtClean="0">
                <a:solidFill>
                  <a:prstClr val="black"/>
                </a:solidFill>
                <a:latin typeface="Calibri"/>
              </a:rPr>
              <a:t>Coding </a:t>
            </a:r>
            <a:r>
              <a:rPr lang="en-US" sz="2400" kern="1200" dirty="0">
                <a:solidFill>
                  <a:prstClr val="black"/>
                </a:solidFill>
                <a:latin typeface="Calibri"/>
              </a:rPr>
              <a:t>for optical channels.</a:t>
            </a:r>
          </a:p>
          <a:p>
            <a:pPr lvl="0" algn="l" rtl="0" eaLnBrk="1" hangingPunct="1">
              <a:spcBef>
                <a:spcPts val="0"/>
              </a:spcBef>
              <a:buFont typeface="Arial" charset="0"/>
              <a:buChar char="•"/>
            </a:pPr>
            <a:r>
              <a:rPr lang="en-US" sz="2400" kern="1200" dirty="0" smtClean="0">
                <a:solidFill>
                  <a:prstClr val="black"/>
                </a:solidFill>
                <a:latin typeface="Calibri"/>
              </a:rPr>
              <a:t>MIMO and OFDM </a:t>
            </a:r>
            <a:r>
              <a:rPr lang="en-US" sz="2400" kern="1200" dirty="0">
                <a:solidFill>
                  <a:prstClr val="black"/>
                </a:solidFill>
                <a:latin typeface="Calibri"/>
              </a:rPr>
              <a:t>modeling.</a:t>
            </a:r>
          </a:p>
          <a:p>
            <a:pPr lvl="0" algn="l" rtl="0" eaLnBrk="1" hangingPunct="1">
              <a:spcBef>
                <a:spcPts val="0"/>
              </a:spcBef>
              <a:buFont typeface="Arial" charset="0"/>
              <a:buChar char="•"/>
            </a:pPr>
            <a:r>
              <a:rPr lang="en-US" sz="2400" kern="1200" dirty="0">
                <a:solidFill>
                  <a:prstClr val="black"/>
                </a:solidFill>
                <a:latin typeface="Calibri"/>
              </a:rPr>
              <a:t>Fading Channel modeling. </a:t>
            </a:r>
          </a:p>
          <a:p>
            <a:pPr lvl="0" algn="l" rtl="0" eaLnBrk="1" hangingPunct="1">
              <a:spcBef>
                <a:spcPts val="0"/>
              </a:spcBef>
              <a:buFont typeface="Arial" charset="0"/>
              <a:buChar char="•"/>
            </a:pPr>
            <a:r>
              <a:rPr lang="en-US" sz="2400" kern="1200" dirty="0" smtClean="0">
                <a:solidFill>
                  <a:prstClr val="black"/>
                </a:solidFill>
                <a:latin typeface="Calibri"/>
              </a:rPr>
              <a:t>Machine Learning </a:t>
            </a:r>
          </a:p>
          <a:p>
            <a:pPr lvl="0" algn="l" rtl="0" eaLnBrk="1" hangingPunct="1">
              <a:spcBef>
                <a:spcPts val="0"/>
              </a:spcBef>
              <a:buFont typeface="Arial" charset="0"/>
              <a:buChar char="•"/>
            </a:pPr>
            <a:r>
              <a:rPr lang="en-US" sz="2400" kern="1200" dirty="0" smtClean="0">
                <a:solidFill>
                  <a:prstClr val="black"/>
                </a:solidFill>
                <a:latin typeface="Calibri"/>
              </a:rPr>
              <a:t>Cyber security and Cyber physical systems – simulators</a:t>
            </a:r>
          </a:p>
          <a:p>
            <a:pPr lvl="0" algn="l" rtl="0" eaLnBrk="1" hangingPunct="1">
              <a:spcBef>
                <a:spcPts val="0"/>
              </a:spcBef>
              <a:buFont typeface="Arial" charset="0"/>
              <a:buChar char="•"/>
            </a:pPr>
            <a:r>
              <a:rPr lang="en-US" sz="2400" kern="1200" dirty="0" smtClean="0">
                <a:solidFill>
                  <a:prstClr val="black"/>
                </a:solidFill>
                <a:latin typeface="Calibri"/>
              </a:rPr>
              <a:t>Heuristically  optimization technique.</a:t>
            </a:r>
          </a:p>
          <a:p>
            <a:pPr marL="285750" lvl="0" indent="-285750" algn="l" rtl="0" eaLnBrk="1" fontAlgn="auto" hangingPunct="1">
              <a:spcBef>
                <a:spcPts val="0"/>
              </a:spcBef>
              <a:spcAft>
                <a:spcPts val="0"/>
              </a:spcAft>
              <a:buFont typeface="Arial" pitchFamily="34" charset="0"/>
              <a:buChar char="•"/>
              <a:defRPr/>
            </a:pPr>
            <a:r>
              <a:rPr lang="en-US" sz="2400" kern="1200" dirty="0">
                <a:solidFill>
                  <a:prstClr val="black"/>
                </a:solidFill>
                <a:latin typeface="Calibri"/>
                <a:cs typeface="Arial" charset="0"/>
              </a:rPr>
              <a:t>Collaboration with the Industry (Project that are proposed by the students as well as from their companies).</a:t>
            </a:r>
          </a:p>
          <a:p>
            <a:pPr marL="285750" lvl="0" indent="-285750" algn="l" rtl="0" eaLnBrk="1" fontAlgn="auto" hangingPunct="1">
              <a:spcBef>
                <a:spcPts val="0"/>
              </a:spcBef>
              <a:spcAft>
                <a:spcPts val="0"/>
              </a:spcAft>
              <a:buFont typeface="Arial" pitchFamily="34" charset="0"/>
              <a:buChar char="•"/>
              <a:defRPr/>
            </a:pPr>
            <a:r>
              <a:rPr lang="en-US" sz="2400" kern="1200" dirty="0">
                <a:solidFill>
                  <a:prstClr val="black"/>
                </a:solidFill>
                <a:latin typeface="Calibri"/>
                <a:cs typeface="Arial" charset="0"/>
              </a:rPr>
              <a:t>Chaotic shift keying communication system</a:t>
            </a:r>
          </a:p>
          <a:p>
            <a:pPr marL="285750" lvl="0" indent="-285750" algn="l" rtl="0" eaLnBrk="1" fontAlgn="auto" hangingPunct="1">
              <a:spcBef>
                <a:spcPts val="0"/>
              </a:spcBef>
              <a:spcAft>
                <a:spcPts val="0"/>
              </a:spcAft>
              <a:buFont typeface="Arial" pitchFamily="34" charset="0"/>
              <a:buChar char="•"/>
              <a:defRPr/>
            </a:pPr>
            <a:r>
              <a:rPr lang="en-US" sz="2400" kern="1200" dirty="0" smtClean="0">
                <a:solidFill>
                  <a:prstClr val="black"/>
                </a:solidFill>
                <a:latin typeface="Calibri"/>
                <a:cs typeface="Arial" charset="0"/>
              </a:rPr>
              <a:t>Beam </a:t>
            </a:r>
            <a:r>
              <a:rPr lang="en-US" sz="2400" kern="1200" dirty="0">
                <a:solidFill>
                  <a:prstClr val="black"/>
                </a:solidFill>
                <a:latin typeface="Calibri"/>
                <a:cs typeface="Arial" charset="0"/>
              </a:rPr>
              <a:t>forming</a:t>
            </a:r>
          </a:p>
          <a:p>
            <a:pPr lvl="0" algn="l" rtl="0" eaLnBrk="1" hangingPunct="1">
              <a:spcBef>
                <a:spcPts val="0"/>
              </a:spcBef>
              <a:buFont typeface="Arial" charset="0"/>
              <a:buChar char="•"/>
            </a:pPr>
            <a:endParaRPr lang="he-IL" sz="2400" dirty="0"/>
          </a:p>
        </p:txBody>
      </p:sp>
    </p:spTree>
    <p:extLst>
      <p:ext uri="{BB962C8B-B14F-4D97-AF65-F5344CB8AC3E}">
        <p14:creationId xmlns:p14="http://schemas.microsoft.com/office/powerpoint/2010/main" val="477012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4638"/>
            <a:ext cx="6923112" cy="1143000"/>
          </a:xfrm>
        </p:spPr>
        <p:txBody>
          <a:bodyPr/>
          <a:lstStyle/>
          <a:p>
            <a:r>
              <a:rPr lang="he-IL" b="1" dirty="0" smtClean="0">
                <a:solidFill>
                  <a:srgbClr val="FF0000"/>
                </a:solidFill>
              </a:rPr>
              <a:t>פרופ' מוטי חרדים</a:t>
            </a:r>
            <a:br>
              <a:rPr lang="he-IL" b="1" dirty="0" smtClean="0">
                <a:solidFill>
                  <a:srgbClr val="FF0000"/>
                </a:solidFill>
              </a:rPr>
            </a:br>
            <a:r>
              <a:rPr lang="he-IL" sz="2400" b="1" dirty="0" smtClean="0">
                <a:solidFill>
                  <a:schemeClr val="accent2"/>
                </a:solidFill>
              </a:rPr>
              <a:t>(מעבדת מחקר לאנטנות, קרינה ומדידות </a:t>
            </a:r>
            <a:r>
              <a:rPr lang="en-US" sz="2400" b="1" dirty="0" smtClean="0">
                <a:solidFill>
                  <a:schemeClr val="accent2"/>
                </a:solidFill>
              </a:rPr>
              <a:t>SAR</a:t>
            </a:r>
            <a:r>
              <a:rPr lang="he-IL" sz="2400" b="1" dirty="0" smtClean="0">
                <a:solidFill>
                  <a:schemeClr val="accent2"/>
                </a:solidFill>
              </a:rPr>
              <a:t>)</a:t>
            </a:r>
            <a:endParaRPr lang="he-IL" sz="2400" b="1" dirty="0">
              <a:solidFill>
                <a:schemeClr val="accent2"/>
              </a:solidFill>
            </a:endParaRPr>
          </a:p>
        </p:txBody>
      </p:sp>
      <p:sp>
        <p:nvSpPr>
          <p:cNvPr id="3" name="מציין מיקום תוכן 2"/>
          <p:cNvSpPr>
            <a:spLocks noGrp="1"/>
          </p:cNvSpPr>
          <p:nvPr>
            <p:ph idx="1"/>
          </p:nvPr>
        </p:nvSpPr>
        <p:spPr>
          <a:xfrm>
            <a:off x="214282" y="1628800"/>
            <a:ext cx="7286676" cy="4325899"/>
          </a:xfrm>
        </p:spPr>
        <p:txBody>
          <a:bodyPr/>
          <a:lstStyle/>
          <a:p>
            <a:pPr>
              <a:buFont typeface="Wingdings" pitchFamily="2" charset="2"/>
              <a:buChar char="q"/>
            </a:pPr>
            <a:r>
              <a:rPr lang="he-IL" sz="1800" dirty="0" smtClean="0"/>
              <a:t>פיתוח אנטנות חדשניות לטלפונים ניידים, אנטנה שקופה, אנטנה לבישה,  אנטנה מושתלת בגוף האדם.</a:t>
            </a:r>
          </a:p>
          <a:p>
            <a:pPr>
              <a:buFont typeface="Wingdings" pitchFamily="2" charset="2"/>
              <a:buChar char="q"/>
            </a:pPr>
            <a:r>
              <a:rPr lang="he-IL" sz="1800" dirty="0" smtClean="0"/>
              <a:t>הזנה אל-חוטית של התקנים המושתלים בגוף האדם.</a:t>
            </a:r>
          </a:p>
          <a:p>
            <a:pPr>
              <a:buFont typeface="Wingdings" pitchFamily="2" charset="2"/>
              <a:buChar char="q"/>
            </a:pPr>
            <a:r>
              <a:rPr lang="he-IL" sz="1800" dirty="0" smtClean="0"/>
              <a:t>שיטות להפחתת רמת קרינה, שיטות </a:t>
            </a:r>
            <a:r>
              <a:rPr lang="he-IL" sz="1800" dirty="0"/>
              <a:t>למדידת רמת הקרינה הנספגת בראש המשתמש (</a:t>
            </a:r>
            <a:r>
              <a:rPr lang="en-US" sz="1800" dirty="0"/>
              <a:t>SAR</a:t>
            </a:r>
            <a:r>
              <a:rPr lang="he-IL" sz="1800" dirty="0"/>
              <a:t>). </a:t>
            </a:r>
          </a:p>
          <a:p>
            <a:pPr>
              <a:buFont typeface="Wingdings" pitchFamily="2" charset="2"/>
              <a:buChar char="q"/>
            </a:pPr>
            <a:r>
              <a:rPr lang="he-IL" sz="1800" dirty="0"/>
              <a:t>חקר האינטראקציה בין קרינה </a:t>
            </a:r>
            <a:r>
              <a:rPr lang="he-IL" sz="1800" dirty="0" err="1"/>
              <a:t>א"מ</a:t>
            </a:r>
            <a:r>
              <a:rPr lang="he-IL" sz="1800" dirty="0"/>
              <a:t> לגוף האדם.</a:t>
            </a:r>
          </a:p>
          <a:p>
            <a:pPr>
              <a:buFont typeface="Wingdings" pitchFamily="2" charset="2"/>
              <a:buChar char="q"/>
            </a:pPr>
            <a:r>
              <a:rPr lang="he-IL" sz="1800" dirty="0"/>
              <a:t>פיתוח רכיבים במקלט ומשדר של רכיבי </a:t>
            </a:r>
            <a:r>
              <a:rPr lang="en-US" sz="1800" dirty="0"/>
              <a:t>RFIC</a:t>
            </a:r>
            <a:r>
              <a:rPr lang="he-IL" sz="1800" dirty="0"/>
              <a:t>: מגבר </a:t>
            </a:r>
            <a:r>
              <a:rPr lang="en-US" sz="1800" dirty="0"/>
              <a:t>LNA</a:t>
            </a:r>
            <a:r>
              <a:rPr lang="he-IL" sz="1800" dirty="0"/>
              <a:t>, מגבר הספק, </a:t>
            </a:r>
            <a:r>
              <a:rPr lang="en-US" sz="1800" dirty="0"/>
              <a:t>PLL</a:t>
            </a:r>
            <a:r>
              <a:rPr lang="he-IL" sz="1800" dirty="0"/>
              <a:t>, סינתיסייזר, ערבל, מסנן, וכד'. (סימולציות </a:t>
            </a:r>
            <a:r>
              <a:rPr lang="en-US" sz="1800" dirty="0"/>
              <a:t>ADS</a:t>
            </a:r>
            <a:r>
              <a:rPr lang="he-IL" sz="1800" dirty="0"/>
              <a:t>)</a:t>
            </a:r>
          </a:p>
          <a:p>
            <a:pPr>
              <a:buFont typeface="Wingdings" pitchFamily="2" charset="2"/>
              <a:buChar char="q"/>
            </a:pPr>
            <a:r>
              <a:rPr lang="he-IL" sz="1800" dirty="0"/>
              <a:t>מערכות רדיו (סימולציות </a:t>
            </a:r>
            <a:r>
              <a:rPr lang="en-US" sz="1800" dirty="0"/>
              <a:t>MATLAB</a:t>
            </a:r>
            <a:r>
              <a:rPr lang="he-IL" sz="1800" dirty="0"/>
              <a:t>)-  מערכות </a:t>
            </a:r>
            <a:r>
              <a:rPr lang="en-US" sz="1800" dirty="0"/>
              <a:t>MIMO</a:t>
            </a:r>
            <a:r>
              <a:rPr lang="he-IL" sz="1800" dirty="0"/>
              <a:t>, מערכות מבוססות </a:t>
            </a:r>
            <a:r>
              <a:rPr lang="en-US" sz="1800" dirty="0"/>
              <a:t>DIVERSITY</a:t>
            </a:r>
            <a:r>
              <a:rPr lang="he-IL" sz="1800" dirty="0"/>
              <a:t>, מערכות  </a:t>
            </a:r>
            <a:r>
              <a:rPr lang="en-US" sz="1800" dirty="0"/>
              <a:t>CDMA</a:t>
            </a:r>
            <a:r>
              <a:rPr lang="he-IL" sz="1800" dirty="0"/>
              <a:t>,  ערוצי דעיכות, </a:t>
            </a:r>
          </a:p>
          <a:p>
            <a:pPr>
              <a:buFont typeface="Wingdings" pitchFamily="2" charset="2"/>
              <a:buChar char="q"/>
            </a:pPr>
            <a:r>
              <a:rPr lang="he-IL" sz="1800" dirty="0"/>
              <a:t>שיטות </a:t>
            </a:r>
            <a:r>
              <a:rPr lang="he-IL" sz="1800" dirty="0" err="1"/>
              <a:t>איטרטיביות</a:t>
            </a:r>
            <a:r>
              <a:rPr lang="he-IL" sz="1800" dirty="0"/>
              <a:t> </a:t>
            </a:r>
            <a:r>
              <a:rPr lang="he-IL" sz="1800" dirty="0" smtClean="0"/>
              <a:t> </a:t>
            </a:r>
            <a:r>
              <a:rPr lang="he-IL" sz="1800" dirty="0" err="1" smtClean="0"/>
              <a:t>לשיחזור</a:t>
            </a:r>
            <a:r>
              <a:rPr lang="he-IL" sz="1800" dirty="0" smtClean="0"/>
              <a:t> </a:t>
            </a:r>
            <a:r>
              <a:rPr lang="he-IL" sz="1800" dirty="0"/>
              <a:t>גל-נושא בתנאים של רעש מופע גדול. </a:t>
            </a:r>
          </a:p>
          <a:p>
            <a:pPr>
              <a:buFont typeface="Wingdings" pitchFamily="2" charset="2"/>
              <a:buChar char="q"/>
            </a:pPr>
            <a:r>
              <a:rPr lang="he-IL" sz="1800" dirty="0"/>
              <a:t>רעיונות חדשניים למימוש אנטנות </a:t>
            </a:r>
            <a:r>
              <a:rPr lang="en-US" sz="1800" dirty="0"/>
              <a:t>MIMO</a:t>
            </a:r>
            <a:r>
              <a:rPr lang="he-IL" sz="1800" dirty="0"/>
              <a:t> בטכנולוגית </a:t>
            </a:r>
            <a:r>
              <a:rPr lang="en-US" sz="1800" dirty="0"/>
              <a:t>LTE</a:t>
            </a:r>
            <a:endParaRPr lang="he-IL" sz="1800" dirty="0"/>
          </a:p>
        </p:txBody>
      </p:sp>
    </p:spTree>
    <p:extLst>
      <p:ext uri="{BB962C8B-B14F-4D97-AF65-F5344CB8AC3E}">
        <p14:creationId xmlns:p14="http://schemas.microsoft.com/office/powerpoint/2010/main" val="233333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27584" y="188640"/>
            <a:ext cx="6285384" cy="1143000"/>
          </a:xfrm>
        </p:spPr>
        <p:txBody>
          <a:bodyPr/>
          <a:lstStyle/>
          <a:p>
            <a:r>
              <a:rPr lang="he-IL" b="1" dirty="0" smtClean="0">
                <a:solidFill>
                  <a:srgbClr val="FF0000"/>
                </a:solidFill>
              </a:rPr>
              <a:t>פרופ' חיים </a:t>
            </a:r>
            <a:r>
              <a:rPr lang="he-IL" b="1" dirty="0" err="1" smtClean="0">
                <a:solidFill>
                  <a:srgbClr val="FF0000"/>
                </a:solidFill>
              </a:rPr>
              <a:t>מצנר</a:t>
            </a:r>
            <a:r>
              <a:rPr lang="he-IL" sz="3600" b="1" dirty="0" smtClean="0">
                <a:solidFill>
                  <a:srgbClr val="FF0000"/>
                </a:solidFill>
              </a:rPr>
              <a:t/>
            </a:r>
            <a:br>
              <a:rPr lang="he-IL" sz="3600" b="1" dirty="0" smtClean="0">
                <a:solidFill>
                  <a:srgbClr val="FF0000"/>
                </a:solidFill>
              </a:rPr>
            </a:br>
            <a:endParaRPr lang="he-IL" sz="3200" b="1" dirty="0">
              <a:solidFill>
                <a:srgbClr val="FF0000"/>
              </a:solidFill>
            </a:endParaRPr>
          </a:p>
        </p:txBody>
      </p:sp>
      <p:sp>
        <p:nvSpPr>
          <p:cNvPr id="4" name="מציין מיקום תוכן 3"/>
          <p:cNvSpPr>
            <a:spLocks noGrp="1"/>
          </p:cNvSpPr>
          <p:nvPr>
            <p:ph idx="1"/>
          </p:nvPr>
        </p:nvSpPr>
        <p:spPr>
          <a:xfrm>
            <a:off x="251520" y="1480684"/>
            <a:ext cx="7139136" cy="2596388"/>
          </a:xfrm>
        </p:spPr>
        <p:txBody>
          <a:bodyPr/>
          <a:lstStyle/>
          <a:p>
            <a:pPr marL="0" indent="0">
              <a:buNone/>
            </a:pPr>
            <a:r>
              <a:rPr lang="he-IL" sz="1800" dirty="0" smtClean="0">
                <a:sym typeface="Wingdings"/>
              </a:rPr>
              <a:t> </a:t>
            </a:r>
            <a:r>
              <a:rPr lang="he-IL" sz="1800" dirty="0" smtClean="0"/>
              <a:t>חקירת שליטה על סריקת אלומה בעזרת</a:t>
            </a:r>
            <a:r>
              <a:rPr lang="he-IL" sz="1800" dirty="0" smtClean="0">
                <a:solidFill>
                  <a:srgbClr val="C00000"/>
                </a:solidFill>
              </a:rPr>
              <a:t> </a:t>
            </a:r>
            <a:r>
              <a:rPr lang="he-IL" sz="1800" dirty="0" smtClean="0"/>
              <a:t>בקרת מתח.</a:t>
            </a:r>
          </a:p>
          <a:p>
            <a:pPr marL="0" indent="0">
              <a:buNone/>
            </a:pPr>
            <a:r>
              <a:rPr lang="he-IL" sz="1800" dirty="0" smtClean="0">
                <a:sym typeface="Wingdings"/>
              </a:rPr>
              <a:t> </a:t>
            </a:r>
            <a:r>
              <a:rPr lang="he-IL" sz="1800" dirty="0" smtClean="0"/>
              <a:t>הקטנת קיטוב צולב באנטנות </a:t>
            </a:r>
            <a:r>
              <a:rPr lang="he-IL" sz="1800" dirty="0" err="1" smtClean="0"/>
              <a:t>מיקרוסטריפ</a:t>
            </a:r>
            <a:r>
              <a:rPr lang="he-IL" sz="1800" dirty="0" smtClean="0"/>
              <a:t> בעזרת מבנה פסים.</a:t>
            </a:r>
          </a:p>
          <a:p>
            <a:pPr marL="0" indent="0">
              <a:buNone/>
            </a:pPr>
            <a:r>
              <a:rPr lang="he-IL" sz="1800" dirty="0" smtClean="0">
                <a:sym typeface="Wingdings"/>
              </a:rPr>
              <a:t> </a:t>
            </a:r>
            <a:r>
              <a:rPr lang="he-IL" sz="1800" dirty="0" smtClean="0"/>
              <a:t>תכנון ובניה של אנטנת שופר מוזנת משני מוליכי גלים עם מפצל מובנה.</a:t>
            </a:r>
          </a:p>
          <a:p>
            <a:pPr marL="0" indent="0">
              <a:buNone/>
            </a:pPr>
            <a:r>
              <a:rPr lang="he-IL" sz="1800" dirty="0" smtClean="0">
                <a:sym typeface="Wingdings"/>
              </a:rPr>
              <a:t> </a:t>
            </a:r>
            <a:r>
              <a:rPr lang="he-IL" sz="1800" dirty="0" smtClean="0"/>
              <a:t>תכנון ובניה של אנטנת שופר מוזנת מ 4 מוליכי גלים עם מפצל מובנה.</a:t>
            </a:r>
          </a:p>
          <a:p>
            <a:pPr marL="0" indent="0">
              <a:buNone/>
            </a:pPr>
            <a:r>
              <a:rPr lang="he-IL" sz="1800" dirty="0">
                <a:sym typeface="Wingdings"/>
              </a:rPr>
              <a:t> </a:t>
            </a:r>
            <a:r>
              <a:rPr lang="he-IL" sz="1800" dirty="0" smtClean="0"/>
              <a:t>תכנון ובניה של מפצל היברידי 180 מעלות רחב סרט בקופסה.</a:t>
            </a:r>
          </a:p>
          <a:p>
            <a:pPr marL="0" indent="0">
              <a:buNone/>
            </a:pPr>
            <a:r>
              <a:rPr lang="he-IL" sz="1800" dirty="0">
                <a:sym typeface="Wingdings"/>
              </a:rPr>
              <a:t> </a:t>
            </a:r>
            <a:r>
              <a:rPr lang="he-IL" sz="1800" dirty="0" smtClean="0"/>
              <a:t>אנטנה למכשיר סלולארי נייד ב 60 </a:t>
            </a:r>
            <a:r>
              <a:rPr lang="en-US" sz="1800" dirty="0" smtClean="0"/>
              <a:t>GHz</a:t>
            </a:r>
            <a:endParaRPr lang="he-IL" sz="1800" dirty="0" smtClean="0"/>
          </a:p>
          <a:p>
            <a:pPr marL="0" indent="0">
              <a:buNone/>
            </a:pPr>
            <a:r>
              <a:rPr lang="he-IL" sz="1800" dirty="0">
                <a:sym typeface="Wingdings"/>
              </a:rPr>
              <a:t> </a:t>
            </a:r>
            <a:r>
              <a:rPr lang="he-IL" sz="1800" dirty="0" smtClean="0"/>
              <a:t>תכנון ובניה של מערך אנטנות בהזנה טורית בעל </a:t>
            </a:r>
            <a:r>
              <a:rPr lang="he-IL" sz="1800" dirty="0" err="1" smtClean="0"/>
              <a:t>אלמנטי</a:t>
            </a:r>
            <a:r>
              <a:rPr lang="he-IL" sz="1800" dirty="0" smtClean="0"/>
              <a:t> </a:t>
            </a:r>
            <a:r>
              <a:rPr lang="he-IL" sz="1800" dirty="0" err="1" smtClean="0"/>
              <a:t>מיקרוסטריפ</a:t>
            </a:r>
            <a:r>
              <a:rPr lang="he-IL" sz="1800" dirty="0" smtClean="0"/>
              <a:t> </a:t>
            </a:r>
          </a:p>
          <a:p>
            <a:pPr marL="0" indent="0">
              <a:buNone/>
            </a:pPr>
            <a:r>
              <a:rPr lang="he-IL" sz="1800" dirty="0" smtClean="0"/>
              <a:t>   במבנה אנכי</a:t>
            </a:r>
            <a:endParaRPr lang="ru-RU" sz="1800" dirty="0" smtClean="0"/>
          </a:p>
          <a:p>
            <a:endParaRPr lang="he-IL" sz="1800" dirty="0"/>
          </a:p>
        </p:txBody>
      </p:sp>
    </p:spTree>
    <p:extLst>
      <p:ext uri="{BB962C8B-B14F-4D97-AF65-F5344CB8AC3E}">
        <p14:creationId xmlns:p14="http://schemas.microsoft.com/office/powerpoint/2010/main" val="224606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1170</Words>
  <Application>Microsoft Office PowerPoint</Application>
  <PresentationFormat>‫הצגה על המסך (4:3)</PresentationFormat>
  <Paragraphs>202</Paragraphs>
  <Slides>22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22</vt:i4>
      </vt:variant>
    </vt:vector>
  </HeadingPairs>
  <TitlesOfParts>
    <vt:vector size="23" baseType="lpstr">
      <vt:lpstr>עיצוב ברירת מחדל</vt:lpstr>
      <vt:lpstr>מנחי הפרויקט והנושאים לשנה"ל תשע"ז/תשע"ח</vt:lpstr>
      <vt:lpstr>נוהל פרויקט גמר</vt:lpstr>
      <vt:lpstr>מצגת של PowerPoint</vt:lpstr>
      <vt:lpstr>מצגת של PowerPoint</vt:lpstr>
      <vt:lpstr>מצגת של PowerPoint</vt:lpstr>
      <vt:lpstr> פרופ' יוסף בן עזרא דקאן הפקולטה </vt:lpstr>
      <vt:lpstr>פרופ' אורי מחלב ראש תחום תקשורת</vt:lpstr>
      <vt:lpstr>פרופ' מוטי חרדים (מעבדת מחקר לאנטנות, קרינה ומדידות SAR)</vt:lpstr>
      <vt:lpstr>פרופ' חיים מצנר </vt:lpstr>
      <vt:lpstr>פרופ' חיים מצנר – מנחה ראשי מר יהודה גרין – מנחה משני</vt:lpstr>
      <vt:lpstr>פרופ' אלי גרשון</vt:lpstr>
      <vt:lpstr>פרופ' אדריאן יוינוביץ</vt:lpstr>
      <vt:lpstr>ד"ר משה רן</vt:lpstr>
      <vt:lpstr> ד"ר ברקוביץ יפים </vt:lpstr>
      <vt:lpstr>ד"ר דרור לדרמן </vt:lpstr>
      <vt:lpstr>ד"ר אלכס אקסלביץ</vt:lpstr>
      <vt:lpstr>ד"ר בוריס אקסלרוד</vt:lpstr>
      <vt:lpstr>ד"ר אפטר בוריס</vt:lpstr>
      <vt:lpstr>ד"ר מיכל בלברג</vt:lpstr>
      <vt:lpstr>ד"ר נאווה שקד</vt:lpstr>
      <vt:lpstr>ד"ר ארז סימוני</vt:lpstr>
      <vt:lpstr>ד"ר דרור מלכה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למפגש עם דקאן הפקולטה להנדסה  וראש תכנית מוסמכים  ד"ר בן עזרא יוסף</dc:title>
  <dc:creator>Miri Asias</dc:creator>
  <cp:lastModifiedBy>Miri Asias</cp:lastModifiedBy>
  <cp:revision>119</cp:revision>
  <cp:lastPrinted>2013-07-10T11:51:37Z</cp:lastPrinted>
  <dcterms:created xsi:type="dcterms:W3CDTF">2012-08-05T10:45:32Z</dcterms:created>
  <dcterms:modified xsi:type="dcterms:W3CDTF">2017-08-29T12:19:45Z</dcterms:modified>
</cp:coreProperties>
</file>